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85" r:id="rId5"/>
    <p:sldId id="291" r:id="rId6"/>
    <p:sldId id="292" r:id="rId7"/>
    <p:sldId id="293" r:id="rId8"/>
    <p:sldId id="28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0026"/>
    <a:srgbClr val="17365D"/>
    <a:srgbClr val="FFFFFF"/>
    <a:srgbClr val="050F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sign in the middle of a park&#10;&#10;Description automatically generated">
            <a:extLst>
              <a:ext uri="{FF2B5EF4-FFF2-40B4-BE49-F238E27FC236}">
                <a16:creationId xmlns:a16="http://schemas.microsoft.com/office/drawing/2014/main" id="{EC49BCF5-09EE-BB41-8AE0-7F977C4068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1000"/>
          </a:blip>
          <a:srcRect t="31621" b="10772"/>
          <a:stretch/>
        </p:blipFill>
        <p:spPr>
          <a:xfrm>
            <a:off x="0" y="2057400"/>
            <a:ext cx="12195640" cy="42989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DA2E746-2969-6F40-BA18-FA280053713F}"/>
              </a:ext>
            </a:extLst>
          </p:cNvPr>
          <p:cNvSpPr/>
          <p:nvPr userDrawn="1"/>
        </p:nvSpPr>
        <p:spPr>
          <a:xfrm>
            <a:off x="0" y="-3022"/>
            <a:ext cx="12192000" cy="1879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5EF6C2-01C2-3446-8490-70A1745703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858809"/>
            <a:ext cx="12192000" cy="103028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D32DB2-3B6A-4E44-B90D-5CB267D5D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036711"/>
            <a:ext cx="12192000" cy="1730022"/>
          </a:xfrm>
        </p:spPr>
        <p:txBody>
          <a:bodyPr anchor="b"/>
          <a:lstStyle>
            <a:lvl1pPr algn="ctr">
              <a:defRPr sz="6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9AC967-26EF-3042-B957-406BEA8A70E6}"/>
              </a:ext>
            </a:extLst>
          </p:cNvPr>
          <p:cNvSpPr/>
          <p:nvPr userDrawn="1"/>
        </p:nvSpPr>
        <p:spPr>
          <a:xfrm>
            <a:off x="0" y="1876777"/>
            <a:ext cx="12192000" cy="1806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8589FD-11A3-124A-B99E-92523C6C95B7}"/>
              </a:ext>
            </a:extLst>
          </p:cNvPr>
          <p:cNvSpPr/>
          <p:nvPr userDrawn="1"/>
        </p:nvSpPr>
        <p:spPr>
          <a:xfrm>
            <a:off x="0" y="6299200"/>
            <a:ext cx="12192000" cy="55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5B20AE5-A533-044B-8F2E-3557323A8C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813610" y="595489"/>
            <a:ext cx="2564780" cy="27432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912BEF6-5C35-AE4B-8374-6D2F9B2F31D2}"/>
              </a:ext>
            </a:extLst>
          </p:cNvPr>
          <p:cNvSpPr/>
          <p:nvPr userDrawn="1"/>
        </p:nvSpPr>
        <p:spPr>
          <a:xfrm>
            <a:off x="0" y="6219825"/>
            <a:ext cx="12192000" cy="79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5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DA2E746-2969-6F40-BA18-FA280053713F}"/>
              </a:ext>
            </a:extLst>
          </p:cNvPr>
          <p:cNvSpPr/>
          <p:nvPr userDrawn="1"/>
        </p:nvSpPr>
        <p:spPr>
          <a:xfrm>
            <a:off x="0" y="0"/>
            <a:ext cx="12192000" cy="199813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5EF6C2-01C2-3446-8490-70A1745703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858809"/>
            <a:ext cx="12192000" cy="103028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D32DB2-3B6A-4E44-B90D-5CB267D5D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036711"/>
            <a:ext cx="12192000" cy="1730022"/>
          </a:xfrm>
        </p:spPr>
        <p:txBody>
          <a:bodyPr anchor="b"/>
          <a:lstStyle>
            <a:lvl1pPr algn="ctr">
              <a:defRPr sz="6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9AC967-26EF-3042-B957-406BEA8A70E6}"/>
              </a:ext>
            </a:extLst>
          </p:cNvPr>
          <p:cNvSpPr/>
          <p:nvPr userDrawn="1"/>
        </p:nvSpPr>
        <p:spPr>
          <a:xfrm>
            <a:off x="0" y="1998133"/>
            <a:ext cx="12192000" cy="1806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8589FD-11A3-124A-B99E-92523C6C95B7}"/>
              </a:ext>
            </a:extLst>
          </p:cNvPr>
          <p:cNvSpPr/>
          <p:nvPr userDrawn="1"/>
        </p:nvSpPr>
        <p:spPr>
          <a:xfrm>
            <a:off x="0" y="6299200"/>
            <a:ext cx="12192000" cy="55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BA40FE-FA97-0842-96A2-2FFDEAFA79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13610" y="595489"/>
            <a:ext cx="256478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0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A7034E7-B0D1-0B42-8E45-577733021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>
            <a:off x="0" y="1304926"/>
            <a:ext cx="12192000" cy="1287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44" y="201789"/>
            <a:ext cx="12008556" cy="943152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932" y="1593675"/>
            <a:ext cx="11741803" cy="4583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7146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0" y="0"/>
            <a:ext cx="28673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-505180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7034E7-B0D1-0B42-8E45-577733021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40089" y="201789"/>
            <a:ext cx="1787199" cy="19115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8622" y="201789"/>
            <a:ext cx="8963378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8622" y="1332089"/>
            <a:ext cx="8535757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8345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13" name="Picture 12" descr="A clock is shown at the park&#10;&#10;Description automatically generated">
            <a:extLst>
              <a:ext uri="{FF2B5EF4-FFF2-40B4-BE49-F238E27FC236}">
                <a16:creationId xmlns:a16="http://schemas.microsoft.com/office/drawing/2014/main" id="{3DB60FAD-48E3-034F-A656-5332A0CAD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110" r="63021"/>
          <a:stretch/>
        </p:blipFill>
        <p:spPr>
          <a:xfrm>
            <a:off x="0" y="0"/>
            <a:ext cx="2980266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1EF4CE-5DDF-7A46-B446-456FF60B37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8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5" name="Picture 4" descr="A large green field with trees in the background&#10;&#10;Description automatically generated">
            <a:extLst>
              <a:ext uri="{FF2B5EF4-FFF2-40B4-BE49-F238E27FC236}">
                <a16:creationId xmlns:a16="http://schemas.microsoft.com/office/drawing/2014/main" id="{7CF5071A-8791-1147-A123-9A7E5BB0ED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459" r="42665"/>
          <a:stretch/>
        </p:blipFill>
        <p:spPr>
          <a:xfrm>
            <a:off x="0" y="0"/>
            <a:ext cx="2980264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1E9448-55A8-6643-868D-69B63025B1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41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6" name="Picture 5" descr="A building with a clock on the side of a road&#10;&#10;Description automatically generated">
            <a:extLst>
              <a:ext uri="{FF2B5EF4-FFF2-40B4-BE49-F238E27FC236}">
                <a16:creationId xmlns:a16="http://schemas.microsoft.com/office/drawing/2014/main" id="{1C49287E-7784-484D-945E-D2C190BD8B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5357" r="35904"/>
          <a:stretch/>
        </p:blipFill>
        <p:spPr>
          <a:xfrm>
            <a:off x="0" y="-2"/>
            <a:ext cx="2980264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C6BD46-9B20-FC49-97D5-D857D3FFC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825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13" name="Picture 12" descr="A view of a city&#10;&#10;Description automatically generated">
            <a:extLst>
              <a:ext uri="{FF2B5EF4-FFF2-40B4-BE49-F238E27FC236}">
                <a16:creationId xmlns:a16="http://schemas.microsoft.com/office/drawing/2014/main" id="{F59C4A4B-1A48-C641-89B3-13EFBE7A78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8263" r="22859"/>
          <a:stretch/>
        </p:blipFill>
        <p:spPr>
          <a:xfrm>
            <a:off x="0" y="0"/>
            <a:ext cx="2980265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F18585-8AA4-C845-BB7A-32DEB28549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3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5" name="Picture 4" descr="A city street&#10;&#10;Description automatically generated">
            <a:extLst>
              <a:ext uri="{FF2B5EF4-FFF2-40B4-BE49-F238E27FC236}">
                <a16:creationId xmlns:a16="http://schemas.microsoft.com/office/drawing/2014/main" id="{3FD91C35-5BB0-A144-9852-F40A0EB0DE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561" r="61985"/>
          <a:stretch/>
        </p:blipFill>
        <p:spPr>
          <a:xfrm>
            <a:off x="0" y="0"/>
            <a:ext cx="2980265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622896-3932-244D-AA66-25C3A006E5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04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6" name="Picture 5" descr="A highway filled with lots of green grass&#10;&#10;Description automatically generated">
            <a:extLst>
              <a:ext uri="{FF2B5EF4-FFF2-40B4-BE49-F238E27FC236}">
                <a16:creationId xmlns:a16="http://schemas.microsoft.com/office/drawing/2014/main" id="{57997305-5058-6141-A5BD-1D70563030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895" r="36250"/>
          <a:stretch/>
        </p:blipFill>
        <p:spPr>
          <a:xfrm>
            <a:off x="0" y="0"/>
            <a:ext cx="2980266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D902F3-CACF-6F4F-B794-07F3273FCD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12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5" name="Picture 4" descr="A close up of a busy city street&#10;&#10;Description automatically generated">
            <a:extLst>
              <a:ext uri="{FF2B5EF4-FFF2-40B4-BE49-F238E27FC236}">
                <a16:creationId xmlns:a16="http://schemas.microsoft.com/office/drawing/2014/main" id="{514F1DBC-4C81-EF4B-9F24-D84FB6B57D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478" r="35646"/>
          <a:stretch/>
        </p:blipFill>
        <p:spPr>
          <a:xfrm>
            <a:off x="-45" y="0"/>
            <a:ext cx="2980309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12FB13-6543-1443-98A4-D5A4A60CC9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66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A02B75-DE37-7541-8E42-DCD28504915A}"/>
              </a:ext>
            </a:extLst>
          </p:cNvPr>
          <p:cNvSpPr/>
          <p:nvPr userDrawn="1"/>
        </p:nvSpPr>
        <p:spPr>
          <a:xfrm rot="5400000">
            <a:off x="419729" y="3099870"/>
            <a:ext cx="6858001" cy="658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14" name="Picture 13" descr="A sign on the side of a road&#10;&#10;Description automatically generated">
            <a:extLst>
              <a:ext uri="{FF2B5EF4-FFF2-40B4-BE49-F238E27FC236}">
                <a16:creationId xmlns:a16="http://schemas.microsoft.com/office/drawing/2014/main" id="{A04C20CD-0D77-024A-BF3F-0D192FC72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5448" r="22824"/>
          <a:stretch/>
        </p:blipFill>
        <p:spPr>
          <a:xfrm>
            <a:off x="0" y="-1"/>
            <a:ext cx="2980265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8CDAF1-4658-B340-9D95-6D693CED3D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39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A02B75-DE37-7541-8E42-DCD28504915A}"/>
              </a:ext>
            </a:extLst>
          </p:cNvPr>
          <p:cNvSpPr/>
          <p:nvPr userDrawn="1"/>
        </p:nvSpPr>
        <p:spPr>
          <a:xfrm rot="5400000">
            <a:off x="419729" y="3099870"/>
            <a:ext cx="6858001" cy="658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18CDAF1-4658-B340-9D95-6D693CED3D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  <p:pic>
        <p:nvPicPr>
          <p:cNvPr id="5" name="Picture 4" descr="A building that has a sign on the side of a road&#10;&#10;Description automatically generated">
            <a:extLst>
              <a:ext uri="{FF2B5EF4-FFF2-40B4-BE49-F238E27FC236}">
                <a16:creationId xmlns:a16="http://schemas.microsoft.com/office/drawing/2014/main" id="{ED5EC87E-9B61-C24F-B024-4F68751EB3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4900" r="38243"/>
          <a:stretch/>
        </p:blipFill>
        <p:spPr>
          <a:xfrm>
            <a:off x="0" y="-1"/>
            <a:ext cx="29802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336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BB1572C-655C-CA4E-AC06-43BAC84A7C21}"/>
              </a:ext>
            </a:extLst>
          </p:cNvPr>
          <p:cNvSpPr/>
          <p:nvPr userDrawn="1"/>
        </p:nvSpPr>
        <p:spPr>
          <a:xfrm>
            <a:off x="0" y="0"/>
            <a:ext cx="12192000" cy="45894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2E34C8-F48B-FC40-B824-0990F9B0A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4C6D8-A988-E741-9285-E426F96D3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854222"/>
            <a:ext cx="10515600" cy="123542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17BB14-6A2D-434E-B541-7FD638855D84}"/>
              </a:ext>
            </a:extLst>
          </p:cNvPr>
          <p:cNvSpPr/>
          <p:nvPr userDrawn="1"/>
        </p:nvSpPr>
        <p:spPr>
          <a:xfrm>
            <a:off x="0" y="4589463"/>
            <a:ext cx="12192000" cy="1287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AAD944-BBC1-E448-A98F-DE05264CF1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58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0AD808F-E99C-C74D-A186-98D7C4138F8C}"/>
              </a:ext>
            </a:extLst>
          </p:cNvPr>
          <p:cNvSpPr/>
          <p:nvPr userDrawn="1"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BC3728-8EF1-8644-9752-44C97F436AFE}"/>
              </a:ext>
            </a:extLst>
          </p:cNvPr>
          <p:cNvSpPr/>
          <p:nvPr userDrawn="1"/>
        </p:nvSpPr>
        <p:spPr>
          <a:xfrm>
            <a:off x="0" y="1304926"/>
            <a:ext cx="12192000" cy="1287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170A90-4FED-7D49-BFE8-B00C1BDF0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489" y="365126"/>
            <a:ext cx="11798247" cy="760414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44EB0-60ED-5A43-A1C9-0582F35715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3511" y="1825625"/>
            <a:ext cx="5726289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024BD2-103C-6544-8E4F-1920EA5D54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72628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FCA483-2FCE-E24F-8470-0B8D467BF9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99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F4394-9131-4A49-ABD8-B438A9279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55B697-7B89-3E47-9A20-F6F690DAFC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4E990B-5847-2841-B33D-ABC8233664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A1AF58-A5CB-6A4A-B22F-3C530900B8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2BDB25-E280-6A4B-BE59-A1D7CBC283D1}"/>
              </a:ext>
            </a:extLst>
          </p:cNvPr>
          <p:cNvSpPr/>
          <p:nvPr userDrawn="1"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A16D51-C1F0-E74F-A803-4956ADCD6AA1}"/>
              </a:ext>
            </a:extLst>
          </p:cNvPr>
          <p:cNvSpPr/>
          <p:nvPr userDrawn="1"/>
        </p:nvSpPr>
        <p:spPr>
          <a:xfrm>
            <a:off x="0" y="1304926"/>
            <a:ext cx="12192000" cy="1287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2DF2E22-A537-8F45-9BD9-AC453E6C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489" y="365126"/>
            <a:ext cx="11798247" cy="760414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108DE9-CB87-0946-B7F4-C3D7834373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98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C3DE265-1F7E-5C48-B779-015BDD5F3090}"/>
              </a:ext>
            </a:extLst>
          </p:cNvPr>
          <p:cNvSpPr/>
          <p:nvPr userDrawn="1"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98C770-9653-CC47-8415-F0D20F2FFB18}"/>
              </a:ext>
            </a:extLst>
          </p:cNvPr>
          <p:cNvSpPr/>
          <p:nvPr userDrawn="1"/>
        </p:nvSpPr>
        <p:spPr>
          <a:xfrm>
            <a:off x="0" y="1304926"/>
            <a:ext cx="12192000" cy="1287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A625CB5-A88C-3348-AA07-EE5821C1C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489" y="365126"/>
            <a:ext cx="11798247" cy="760414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1C7E8C-62A2-A94C-8769-468591E309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3619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CAD0E4-D7BD-AC4E-B733-4B54BE5ABD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19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BB5D59-8E83-4D43-9206-D464D3969C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307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D7EFF6-AB05-E64E-851B-6C9B0D2C2C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690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68DE62-915C-3045-AF65-3ACDA0753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FF16EB-0893-F340-A88A-6B077A2E7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BE977-B3EC-C04B-B034-38DE6A81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87A67-E178-C342-B8AE-ED84792E2D87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51617-2207-4C4E-BA55-959F24E25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414F3-66EC-0F41-BEFF-5FC482ACB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F4058-2981-9D49-80A6-338471732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850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793BF3-C82A-4141-808A-13AE637715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646248"/>
            <a:ext cx="12192000" cy="2163890"/>
          </a:xfrm>
        </p:spPr>
        <p:txBody>
          <a:bodyPr>
            <a:noAutofit/>
          </a:bodyPr>
          <a:lstStyle/>
          <a:p>
            <a:r>
              <a:rPr lang="en-US" sz="6600" dirty="0">
                <a:latin typeface="Biryani Bold" panose="00000800000000000000" pitchFamily="50" charset="0"/>
                <a:cs typeface="Biryani Bold" panose="00000800000000000000" pitchFamily="50" charset="0"/>
              </a:rPr>
              <a:t>Manteca Traffic Calming Program 2025 Citywide Guidelines</a:t>
            </a:r>
          </a:p>
        </p:txBody>
      </p:sp>
    </p:spTree>
    <p:extLst>
      <p:ext uri="{BB962C8B-B14F-4D97-AF65-F5344CB8AC3E}">
        <p14:creationId xmlns:p14="http://schemas.microsoft.com/office/powerpoint/2010/main" val="2707783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Information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802F19-F47C-6E74-7279-C33A37DB4A2D}"/>
              </a:ext>
            </a:extLst>
          </p:cNvPr>
          <p:cNvSpPr txBox="1"/>
          <p:nvPr/>
        </p:nvSpPr>
        <p:spPr>
          <a:xfrm>
            <a:off x="665916" y="1517122"/>
            <a:ext cx="9686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https://www.manteca.gov/departments/engineering/transportation-engineering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971EA4-B5BC-5473-CED2-096C5BC19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107" y="2017125"/>
            <a:ext cx="8646268" cy="4840875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48B6E58A-F7EA-0444-D343-C1C57704E6E8}"/>
              </a:ext>
            </a:extLst>
          </p:cNvPr>
          <p:cNvSpPr/>
          <p:nvPr/>
        </p:nvSpPr>
        <p:spPr>
          <a:xfrm>
            <a:off x="4093916" y="6186790"/>
            <a:ext cx="3678484" cy="67120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BB70CA3-FA84-F12E-EFC5-7AB3C0528A8A}"/>
              </a:ext>
            </a:extLst>
          </p:cNvPr>
          <p:cNvSpPr/>
          <p:nvPr/>
        </p:nvSpPr>
        <p:spPr>
          <a:xfrm>
            <a:off x="1830713" y="3536004"/>
            <a:ext cx="1787976" cy="16537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95C4492-D526-81D6-A24D-37F0B25EA500}"/>
              </a:ext>
            </a:extLst>
          </p:cNvPr>
          <p:cNvSpPr/>
          <p:nvPr/>
        </p:nvSpPr>
        <p:spPr>
          <a:xfrm>
            <a:off x="6869541" y="2295728"/>
            <a:ext cx="1116868" cy="38910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331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943BE-CC2B-9054-0FB7-914E10CE2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92FBCF-CA55-49AE-BE7B-0C2566194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5227" y="341756"/>
            <a:ext cx="3261484" cy="651624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DD318BF-EF01-9893-F82C-5EAFF4175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2025 Traffic Calming Program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2F3327-65F3-C8A2-5E69-9FC8E583B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932" y="1593674"/>
            <a:ext cx="7462119" cy="142063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Reduced steps to 5</a:t>
            </a:r>
          </a:p>
          <a:p>
            <a:r>
              <a:rPr lang="en-US" dirty="0"/>
              <a:t>Project Initiation</a:t>
            </a:r>
          </a:p>
          <a:p>
            <a:r>
              <a:rPr lang="en-US" dirty="0"/>
              <a:t>Initial Review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D119976-21B8-46BE-8446-8F2C9073B4F6}"/>
              </a:ext>
            </a:extLst>
          </p:cNvPr>
          <p:cNvSpPr/>
          <p:nvPr/>
        </p:nvSpPr>
        <p:spPr>
          <a:xfrm>
            <a:off x="7900495" y="476739"/>
            <a:ext cx="2830561" cy="80816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7C91B4-B4D2-938B-4BC3-08DEE5A6FC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8896"/>
          <a:stretch>
            <a:fillRect/>
          </a:stretch>
        </p:blipFill>
        <p:spPr>
          <a:xfrm>
            <a:off x="1490305" y="3014304"/>
            <a:ext cx="4674249" cy="37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481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4854A-A166-B298-02C2-66E8B78C8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ACE4EE-8FCE-D5F5-9F4E-E529DEE2F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5227" y="341756"/>
            <a:ext cx="3261484" cy="651624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BCA6D8F-E994-753B-AD4E-A18A18E80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2025 Traffic Calming Program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29183B-A7ED-0DEE-93C0-6A2EC558B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932" y="1593674"/>
            <a:ext cx="7462119" cy="142063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Reduced steps to 5</a:t>
            </a:r>
          </a:p>
          <a:p>
            <a:r>
              <a:rPr lang="en-US" dirty="0"/>
              <a:t>Collect information upfront</a:t>
            </a:r>
          </a:p>
          <a:p>
            <a:r>
              <a:rPr lang="en-US" dirty="0"/>
              <a:t>Engineering Analysis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F0A2714-397A-FEAD-5F76-FC375FE5FDF8}"/>
              </a:ext>
            </a:extLst>
          </p:cNvPr>
          <p:cNvSpPr/>
          <p:nvPr/>
        </p:nvSpPr>
        <p:spPr>
          <a:xfrm>
            <a:off x="7837578" y="1738628"/>
            <a:ext cx="2830561" cy="80816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4E7EA15-5BEE-6182-E1FA-3DDD387A5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29" y="3200949"/>
            <a:ext cx="7687102" cy="298213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E0EA318A-B26F-3DA9-7404-5F7CB3A24388}"/>
              </a:ext>
            </a:extLst>
          </p:cNvPr>
          <p:cNvSpPr/>
          <p:nvPr/>
        </p:nvSpPr>
        <p:spPr>
          <a:xfrm>
            <a:off x="5827345" y="5070312"/>
            <a:ext cx="1341025" cy="51923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441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793BF3-C82A-4141-808A-13AE637715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036711"/>
            <a:ext cx="12192000" cy="2319060"/>
          </a:xfrm>
        </p:spPr>
        <p:txBody>
          <a:bodyPr>
            <a:normAutofit/>
          </a:bodyPr>
          <a:lstStyle/>
          <a:p>
            <a:r>
              <a:rPr lang="en-US" sz="8800" dirty="0">
                <a:latin typeface="Biryani Bold" panose="00000800000000000000" pitchFamily="50" charset="0"/>
                <a:cs typeface="Biryani Bold" panose="00000800000000000000" pitchFamily="50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2944289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3">
      <a:dk1>
        <a:srgbClr val="7C172C"/>
      </a:dk1>
      <a:lt1>
        <a:srgbClr val="FFFFFF"/>
      </a:lt1>
      <a:dk2>
        <a:srgbClr val="0C1138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27F47259C0304EB349F5CED9F70F30" ma:contentTypeVersion="3" ma:contentTypeDescription="Create a new document." ma:contentTypeScope="" ma:versionID="9d0bc21366bd4d2360576edcf545a8fd">
  <xsd:schema xmlns:xsd="http://www.w3.org/2001/XMLSchema" xmlns:xs="http://www.w3.org/2001/XMLSchema" xmlns:p="http://schemas.microsoft.com/office/2006/metadata/properties" xmlns:ns2="4296d45e-df13-4807-9f9a-42df2af1441c" targetNamespace="http://schemas.microsoft.com/office/2006/metadata/properties" ma:root="true" ma:fieldsID="e90d727513ce4f863da2619ded738315" ns2:_="">
    <xsd:import namespace="4296d45e-df13-4807-9f9a-42df2af1441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96d45e-df13-4807-9f9a-42df2af1441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CD918B-90C3-4428-AB58-D10245F42E93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4296d45e-df13-4807-9f9a-42df2af1441c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94510A0-8CA7-42C5-A675-AB3CBA9373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96d45e-df13-4807-9f9a-42df2af144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C4E7453-E823-4421-8AA4-A43F9CC97A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7012</TotalTime>
  <Words>50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Biryani Bold</vt:lpstr>
      <vt:lpstr>Calibri</vt:lpstr>
      <vt:lpstr>Calibri Light</vt:lpstr>
      <vt:lpstr>1_Office Theme</vt:lpstr>
      <vt:lpstr>Manteca Traffic Calming Program 2025 Citywide Guidelines</vt:lpstr>
      <vt:lpstr>More Information</vt:lpstr>
      <vt:lpstr>2025 Traffic Calming Program</vt:lpstr>
      <vt:lpstr>2025 Traffic Calming Program</vt:lpstr>
      <vt:lpstr>THANK YOU!</vt:lpstr>
    </vt:vector>
  </TitlesOfParts>
  <Company>City of Manteca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Ferriera, Johanna</dc:creator>
  <cp:lastModifiedBy>Somporn Boonsalat</cp:lastModifiedBy>
  <cp:revision>42</cp:revision>
  <cp:lastPrinted>2020-02-25T15:48:19Z</cp:lastPrinted>
  <dcterms:created xsi:type="dcterms:W3CDTF">2020-02-25T15:15:05Z</dcterms:created>
  <dcterms:modified xsi:type="dcterms:W3CDTF">2025-09-10T23:22:41Z</dcterms:modified>
  <cp:contentStatus>Not Started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0x0101007527F47259C0304EB349F5CED9F70F30</vt:lpwstr>
  </property>
  <property fmtid="{D5CDD505-2E9C-101B-9397-08002B2CF9AE}" pid="3" name="_dlc_DocIdItemGuid">
    <vt:lpwstr>84dd5ce3-9090-423f-a455-1419d19db8bd</vt:lpwstr>
  </property>
</Properties>
</file>