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Raleway Bold" charset="1" panose="00000000000000000000"/>
      <p:regular r:id="rId20"/>
    </p:embeddedFont>
    <p:embeddedFont>
      <p:font typeface="Raleway" charset="1" panose="00000000000000000000"/>
      <p:regular r:id="rId21"/>
    </p:embeddedFont>
    <p:embeddedFont>
      <p:font typeface="Raleway Ultra-Bold" charset="1" panose="00000000000000000000"/>
      <p:regular r:id="rId24"/>
    </p:embeddedFont>
    <p:embeddedFont>
      <p:font typeface="Raleway Medium" charset="1" panose="00000000000000000000"/>
      <p:regular r:id="rId25"/>
    </p:embeddedFont>
    <p:embeddedFont>
      <p:font typeface="Arial" charset="1" panose="020B0502020202020204"/>
      <p:regular r:id="rId27"/>
    </p:embeddedFont>
    <p:embeddedFont>
      <p:font typeface="Arimo Bold" charset="1" panose="020B0704020202020204"/>
      <p:regular r:id="rId28"/>
    </p:embeddedFont>
    <p:embeddedFont>
      <p:font typeface="Raleway Light" charset="1" panose="00000000000000000000"/>
      <p:regular r:id="rId29"/>
    </p:embeddedFont>
    <p:embeddedFont>
      <p:font typeface="Calibri (MS) Bold" charset="1" panose="020F0702030404030204"/>
      <p:regular r:id="rId33"/>
    </p:embeddedFont>
    <p:embeddedFont>
      <p:font typeface="Calibri (MS)" charset="1" panose="020F0502020204030204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4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notesSlides/notesSlide5.xml" Type="http://schemas.openxmlformats.org/officeDocument/2006/relationships/notesSlide"/><Relationship Id="rId31" Target="notesSlides/notesSlide6.xml" Type="http://schemas.openxmlformats.org/officeDocument/2006/relationships/notesSlide"/><Relationship Id="rId32" Target="notesSlides/notesSlide7.xml" Type="http://schemas.openxmlformats.org/officeDocument/2006/relationships/notes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notesSlides/notesSlide8.xml" Type="http://schemas.openxmlformats.org/officeDocument/2006/relationships/notesSlide"/><Relationship Id="rId36" Target="notesSlides/notesSlide9.xml" Type="http://schemas.openxmlformats.org/officeDocument/2006/relationships/notesSlide"/><Relationship Id="rId37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Cindy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Cindy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Emily</a:t>
            </a:r>
          </a:p>
          <a:p>
            <a:r>
              <a:rPr lang="en-US"/>
              <a:t>Two fold offerings- benefits for youth and for Bay Area residents</a:t>
            </a:r>
          </a:p>
          <a:p>
            <a:r>
              <a:rPr lang="en-US"/>
              <a:t>Formerly known as CYES, California Youth Energy Services</a:t>
            </a:r>
          </a:p>
          <a:p>
            <a:r>
              <a:rPr lang="en-US"/>
              <a:t>As a youth, what should you expect to gain from this program?</a:t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Cindy</a:t>
            </a:r>
          </a:p>
          <a:p>
            <a:r>
              <a:rPr lang="en-US"/>
              <a:t>main contract for the bay area is bayREN multi-year contract almost at its entirety. Small contributions to our budget including individual donors. We have a grants development departments that applies to grants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Cindy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Cindy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Emily</a:t>
            </a:r>
          </a:p>
          <a:p>
            <a:r>
              <a:rPr lang="en-US"/>
              <a:t>Installed energy and water saving measures in Daly City in the past 5 years</a:t>
            </a:r>
          </a:p>
          <a:p>
            <a:r>
              <a:rPr lang="en-US"/>
              <a:t>Savings add up</a:t>
            </a:r>
          </a:p>
          <a:p>
            <a:r>
              <a:rPr lang="en-US"/>
              <a:t>Zooming out, we’ve serviced 1065 households in San Mateo in the past yeaers</a:t>
            </a:r>
          </a:p>
          <a:p>
            <a:r>
              <a:rPr lang="en-US"/>
              <a:t>Looking at our larger program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Emily</a:t>
            </a:r>
          </a:p>
          <a:p>
            <a:r>
              <a:rPr lang="en-US"/>
              <a:t>Case managers who work with system-impacted youth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Cindy and Emily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5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svg" Type="http://schemas.openxmlformats.org/officeDocument/2006/relationships/image"/><Relationship Id="rId11" Target="../media/image22.jpe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14" Target="../media/image25.png" Type="http://schemas.openxmlformats.org/officeDocument/2006/relationships/image"/><Relationship Id="rId15" Target="../media/image26.svg" Type="http://schemas.openxmlformats.org/officeDocument/2006/relationships/image"/><Relationship Id="rId16" Target="../media/image27.png" Type="http://schemas.openxmlformats.org/officeDocument/2006/relationships/image"/><Relationship Id="rId17" Target="../media/image28.svg" Type="http://schemas.openxmlformats.org/officeDocument/2006/relationships/image"/><Relationship Id="rId18" Target="../media/image29.png" Type="http://schemas.openxmlformats.org/officeDocument/2006/relationships/image"/><Relationship Id="rId19" Target="../media/image30.svg" Type="http://schemas.openxmlformats.org/officeDocument/2006/relationships/image"/><Relationship Id="rId2" Target="../notesSlides/notesSlide5.xml" Type="http://schemas.openxmlformats.org/officeDocument/2006/relationships/notesSlide"/><Relationship Id="rId20" Target="../media/image31.png" Type="http://schemas.openxmlformats.org/officeDocument/2006/relationships/image"/><Relationship Id="rId21" Target="../media/image32.svg" Type="http://schemas.openxmlformats.org/officeDocument/2006/relationships/image"/><Relationship Id="rId22" Target="../media/image33.png" Type="http://schemas.openxmlformats.org/officeDocument/2006/relationships/image"/><Relationship Id="rId23" Target="../media/image34.svg" Type="http://schemas.openxmlformats.org/officeDocument/2006/relationships/image"/><Relationship Id="rId24" Target="../media/image35.sv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6.jpe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jpe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jpe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png" Type="http://schemas.openxmlformats.org/officeDocument/2006/relationships/image"/><Relationship Id="rId14" Target="../media/image47.svg" Type="http://schemas.openxmlformats.org/officeDocument/2006/relationships/image"/><Relationship Id="rId15" Target="../media/image48.png" Type="http://schemas.openxmlformats.org/officeDocument/2006/relationships/image"/><Relationship Id="rId16" Target="../media/image49.png" Type="http://schemas.openxmlformats.org/officeDocument/2006/relationships/image"/><Relationship Id="rId17" Target="../media/image50.svg" Type="http://schemas.openxmlformats.org/officeDocument/2006/relationships/image"/><Relationship Id="rId18" Target="../media/image51.png" Type="http://schemas.openxmlformats.org/officeDocument/2006/relationships/image"/><Relationship Id="rId19" Target="../media/image52.png" Type="http://schemas.openxmlformats.org/officeDocument/2006/relationships/image"/><Relationship Id="rId2" Target="../notesSlides/notesSlide6.xml" Type="http://schemas.openxmlformats.org/officeDocument/2006/relationships/notesSlide"/><Relationship Id="rId20" Target="../media/image53.svg" Type="http://schemas.openxmlformats.org/officeDocument/2006/relationships/image"/><Relationship Id="rId21" Target="../media/image54.jpeg" Type="http://schemas.openxmlformats.org/officeDocument/2006/relationships/image"/><Relationship Id="rId22" Target="../media/image55.png" Type="http://schemas.openxmlformats.org/officeDocument/2006/relationships/image"/><Relationship Id="rId23" Target="../media/image56.svg" Type="http://schemas.openxmlformats.org/officeDocument/2006/relationships/image"/><Relationship Id="rId24" Target="../media/image57.png" Type="http://schemas.openxmlformats.org/officeDocument/2006/relationships/image"/><Relationship Id="rId25" Target="../media/image58.svg" Type="http://schemas.openxmlformats.org/officeDocument/2006/relationships/image"/><Relationship Id="rId26" Target="../media/image59.png" Type="http://schemas.openxmlformats.org/officeDocument/2006/relationships/image"/><Relationship Id="rId27" Target="../media/image60.svg" Type="http://schemas.openxmlformats.org/officeDocument/2006/relationships/image"/><Relationship Id="rId28" Target="../media/image61.jpeg" Type="http://schemas.openxmlformats.org/officeDocument/2006/relationships/image"/><Relationship Id="rId29" Target="../media/image62.png" Type="http://schemas.openxmlformats.org/officeDocument/2006/relationships/image"/><Relationship Id="rId3" Target="../media/image36.png" Type="http://schemas.openxmlformats.org/officeDocument/2006/relationships/image"/><Relationship Id="rId30" Target="../media/image63.svg" Type="http://schemas.openxmlformats.org/officeDocument/2006/relationships/image"/><Relationship Id="rId31" Target="../media/image64.png" Type="http://schemas.openxmlformats.org/officeDocument/2006/relationships/image"/><Relationship Id="rId32" Target="../media/image65.svg" Type="http://schemas.openxmlformats.org/officeDocument/2006/relationships/image"/><Relationship Id="rId33" Target="../media/image66.jpeg" Type="http://schemas.openxmlformats.org/officeDocument/2006/relationships/image"/><Relationship Id="rId34" Target="../media/image67.png" Type="http://schemas.openxmlformats.org/officeDocument/2006/relationships/image"/><Relationship Id="rId35" Target="../media/image68.svg" Type="http://schemas.openxmlformats.org/officeDocument/2006/relationships/image"/><Relationship Id="rId36" Target="../media/image69.jpeg" Type="http://schemas.openxmlformats.org/officeDocument/2006/relationships/image"/><Relationship Id="rId37" Target="../media/image70.png" Type="http://schemas.openxmlformats.org/officeDocument/2006/relationships/image"/><Relationship Id="rId38" Target="../media/image71.svg" Type="http://schemas.openxmlformats.org/officeDocument/2006/relationships/image"/><Relationship Id="rId39" Target="../media/image72.svg" Type="http://schemas.openxmlformats.org/officeDocument/2006/relationships/image"/><Relationship Id="rId4" Target="../media/image37.svg" Type="http://schemas.openxmlformats.org/officeDocument/2006/relationships/image"/><Relationship Id="rId40" Target="../media/image73.png" Type="http://schemas.openxmlformats.org/officeDocument/2006/relationships/image"/><Relationship Id="rId41" Target="../media/image74.svg" Type="http://schemas.openxmlformats.org/officeDocument/2006/relationships/image"/><Relationship Id="rId42" Target="../media/image75.png" Type="http://schemas.openxmlformats.org/officeDocument/2006/relationships/image"/><Relationship Id="rId43" Target="../media/image76.svg" Type="http://schemas.openxmlformats.org/officeDocument/2006/relationships/image"/><Relationship Id="rId44" Target="../media/image77.jpeg" Type="http://schemas.openxmlformats.org/officeDocument/2006/relationships/image"/><Relationship Id="rId45" Target="../media/image78.svg" Type="http://schemas.openxmlformats.org/officeDocument/2006/relationships/image"/><Relationship Id="rId46" Target="../media/image79.png" Type="http://schemas.openxmlformats.org/officeDocument/2006/relationships/image"/><Relationship Id="rId47" Target="../media/image80.svg" Type="http://schemas.openxmlformats.org/officeDocument/2006/relationships/image"/><Relationship Id="rId48" Target="../media/image81.jpeg" Type="http://schemas.openxmlformats.org/officeDocument/2006/relationships/image"/><Relationship Id="rId49" Target="../media/image82.png" Type="http://schemas.openxmlformats.org/officeDocument/2006/relationships/image"/><Relationship Id="rId5" Target="../media/image38.svg" Type="http://schemas.openxmlformats.org/officeDocument/2006/relationships/image"/><Relationship Id="rId50" Target="../media/image83.svg" Type="http://schemas.openxmlformats.org/officeDocument/2006/relationships/image"/><Relationship Id="rId51" Target="../media/image84.jpeg" Type="http://schemas.openxmlformats.org/officeDocument/2006/relationships/image"/><Relationship Id="rId52" Target="../media/image85.png" Type="http://schemas.openxmlformats.org/officeDocument/2006/relationships/image"/><Relationship Id="rId53" Target="../media/image86.svg" Type="http://schemas.openxmlformats.org/officeDocument/2006/relationships/image"/><Relationship Id="rId54" Target="../media/image87.png" Type="http://schemas.openxmlformats.org/officeDocument/2006/relationships/image"/><Relationship Id="rId55" Target="../media/image88.svg" Type="http://schemas.openxmlformats.org/officeDocument/2006/relationships/image"/><Relationship Id="rId56" Target="../media/image89.jpe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7.png" Type="http://schemas.openxmlformats.org/officeDocument/2006/relationships/image"/><Relationship Id="rId11" Target="../media/image98.sv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90.png" Type="http://schemas.openxmlformats.org/officeDocument/2006/relationships/image"/><Relationship Id="rId4" Target="../media/image91.svg" Type="http://schemas.openxmlformats.org/officeDocument/2006/relationships/image"/><Relationship Id="rId5" Target="../media/image92.jpeg" Type="http://schemas.openxmlformats.org/officeDocument/2006/relationships/image"/><Relationship Id="rId6" Target="../media/image93.png" Type="http://schemas.openxmlformats.org/officeDocument/2006/relationships/image"/><Relationship Id="rId7" Target="../media/image94.svg" Type="http://schemas.openxmlformats.org/officeDocument/2006/relationships/image"/><Relationship Id="rId8" Target="../media/image95.png" Type="http://schemas.openxmlformats.org/officeDocument/2006/relationships/image"/><Relationship Id="rId9" Target="../media/image9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0.png" Type="http://schemas.openxmlformats.org/officeDocument/2006/relationships/image"/><Relationship Id="rId3" Target="../media/image10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4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7141800"/>
            <a:chOff x="0" y="0"/>
            <a:chExt cx="24384000" cy="9522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9522460"/>
            </a:xfrm>
            <a:custGeom>
              <a:avLst/>
              <a:gdLst/>
              <a:ahLst/>
              <a:cxnLst/>
              <a:rect r="r" b="b" t="t" l="l"/>
              <a:pathLst>
                <a:path h="952246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9522460"/>
                  </a:lnTo>
                  <a:lnTo>
                    <a:pt x="0" y="9522460"/>
                  </a:lnTo>
                  <a:close/>
                </a:path>
              </a:pathLst>
            </a:custGeom>
            <a:solidFill>
              <a:srgbClr val="459663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056750" y="7853250"/>
            <a:ext cx="8127700" cy="1767650"/>
          </a:xfrm>
          <a:custGeom>
            <a:avLst/>
            <a:gdLst/>
            <a:ahLst/>
            <a:cxnLst/>
            <a:rect r="r" b="b" t="t" l="l"/>
            <a:pathLst>
              <a:path h="1767650" w="8127700">
                <a:moveTo>
                  <a:pt x="0" y="0"/>
                </a:moveTo>
                <a:lnTo>
                  <a:pt x="8127700" y="0"/>
                </a:lnTo>
                <a:lnTo>
                  <a:pt x="8127700" y="1767650"/>
                </a:lnTo>
                <a:lnTo>
                  <a:pt x="0" y="1767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3400" y="7141806"/>
            <a:ext cx="18334800" cy="196800"/>
          </a:xfrm>
          <a:custGeom>
            <a:avLst/>
            <a:gdLst/>
            <a:ahLst/>
            <a:cxnLst/>
            <a:rect r="r" b="b" t="t" l="l"/>
            <a:pathLst>
              <a:path h="196800" w="18334800">
                <a:moveTo>
                  <a:pt x="0" y="0"/>
                </a:moveTo>
                <a:lnTo>
                  <a:pt x="18334800" y="0"/>
                </a:lnTo>
                <a:lnTo>
                  <a:pt x="18334800" y="196800"/>
                </a:lnTo>
                <a:lnTo>
                  <a:pt x="0" y="19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4825" y="1188600"/>
            <a:ext cx="16858350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b="true" sz="72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Climate Careers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4825" y="2380650"/>
            <a:ext cx="16858350" cy="3514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5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City of Manteca</a:t>
            </a:r>
          </a:p>
          <a:p>
            <a:pPr algn="ctr">
              <a:lnSpc>
                <a:spcPts val="6240"/>
              </a:lnSpc>
            </a:pPr>
            <a:r>
              <a:rPr lang="en-US" sz="5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City Council Meeting</a:t>
            </a:r>
          </a:p>
          <a:p>
            <a:pPr algn="ctr">
              <a:lnSpc>
                <a:spcPts val="5759"/>
              </a:lnSpc>
            </a:pPr>
          </a:p>
          <a:p>
            <a:pPr algn="ctr">
              <a:lnSpc>
                <a:spcPts val="4800"/>
              </a:lnSpc>
            </a:pPr>
            <a:r>
              <a:rPr lang="en-US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Presented By: Gustavo Garcia</a:t>
            </a:r>
          </a:p>
          <a:p>
            <a:pPr algn="ctr">
              <a:lnSpc>
                <a:spcPts val="480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2950" y="9606858"/>
            <a:ext cx="2946250" cy="675668"/>
          </a:xfrm>
          <a:custGeom>
            <a:avLst/>
            <a:gdLst/>
            <a:ahLst/>
            <a:cxnLst/>
            <a:rect r="r" b="b" t="t" l="l"/>
            <a:pathLst>
              <a:path h="675668" w="2946250">
                <a:moveTo>
                  <a:pt x="0" y="0"/>
                </a:moveTo>
                <a:lnTo>
                  <a:pt x="2946250" y="0"/>
                </a:lnTo>
                <a:lnTo>
                  <a:pt x="2946250" y="675668"/>
                </a:lnTo>
                <a:lnTo>
                  <a:pt x="0" y="6756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95306" y="8143650"/>
            <a:ext cx="1927548" cy="1917302"/>
          </a:xfrm>
          <a:custGeom>
            <a:avLst/>
            <a:gdLst/>
            <a:ahLst/>
            <a:cxnLst/>
            <a:rect r="r" b="b" t="t" l="l"/>
            <a:pathLst>
              <a:path h="1917302" w="1927548">
                <a:moveTo>
                  <a:pt x="0" y="0"/>
                </a:moveTo>
                <a:lnTo>
                  <a:pt x="1927548" y="0"/>
                </a:lnTo>
                <a:lnTo>
                  <a:pt x="1927548" y="1917302"/>
                </a:lnTo>
                <a:lnTo>
                  <a:pt x="0" y="19173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"/>
            <a:ext cx="18334800" cy="196800"/>
          </a:xfrm>
          <a:custGeom>
            <a:avLst/>
            <a:gdLst/>
            <a:ahLst/>
            <a:cxnLst/>
            <a:rect r="r" b="b" t="t" l="l"/>
            <a:pathLst>
              <a:path h="196800" w="18334800">
                <a:moveTo>
                  <a:pt x="0" y="0"/>
                </a:moveTo>
                <a:lnTo>
                  <a:pt x="18334800" y="0"/>
                </a:lnTo>
                <a:lnTo>
                  <a:pt x="18334800" y="196800"/>
                </a:lnTo>
                <a:lnTo>
                  <a:pt x="0" y="196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62325" y="731000"/>
            <a:ext cx="15436950" cy="97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b="true" sz="5200">
                <a:solidFill>
                  <a:srgbClr val="2694DC"/>
                </a:solidFill>
                <a:latin typeface="Raleway Bold"/>
                <a:ea typeface="Raleway Bold"/>
                <a:cs typeface="Raleway Bold"/>
                <a:sym typeface="Raleway Bold"/>
              </a:rPr>
              <a:t>About Us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4825" y="1701625"/>
            <a:ext cx="15931950" cy="4936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2799">
                <a:solidFill>
                  <a:srgbClr val="444041"/>
                </a:solidFill>
                <a:latin typeface="Raleway"/>
                <a:ea typeface="Raleway"/>
                <a:cs typeface="Raleway"/>
                <a:sym typeface="Raleway"/>
              </a:rPr>
              <a:t>Rising Sun Center for Opportunity is a premier workforce development and community resilience non-profit serving the Bay Area and Central California (San Joaquin, Madera, and Merced counties). Headquarters in Oakland and Stockton California. With 33 full-time employees to date, and growing!</a:t>
            </a:r>
          </a:p>
          <a:p>
            <a:pPr algn="ctr">
              <a:lnSpc>
                <a:spcPts val="5040"/>
              </a:lnSpc>
            </a:pPr>
            <a:r>
              <a:rPr lang="en-US" b="true" sz="4200">
                <a:solidFill>
                  <a:srgbClr val="2694DC"/>
                </a:solidFill>
                <a:latin typeface="Raleway Bold"/>
                <a:ea typeface="Raleway Bold"/>
                <a:cs typeface="Raleway Bold"/>
                <a:sym typeface="Raleway Bold"/>
              </a:rPr>
              <a:t>Our Mission</a:t>
            </a:r>
          </a:p>
          <a:p>
            <a:pPr algn="ctr">
              <a:lnSpc>
                <a:spcPts val="3840"/>
              </a:lnSpc>
            </a:pPr>
            <a:r>
              <a:rPr lang="en-US" b="true" sz="3200">
                <a:solidFill>
                  <a:srgbClr val="78909C"/>
                </a:solidFill>
                <a:latin typeface="Raleway Bold"/>
                <a:ea typeface="Raleway Bold"/>
                <a:cs typeface="Raleway Bold"/>
                <a:sym typeface="Raleway Bold"/>
              </a:rPr>
              <a:t>Building career pathways for economic equity and climate resilience.</a:t>
            </a:r>
          </a:p>
          <a:p>
            <a:pPr algn="l">
              <a:lnSpc>
                <a:spcPts val="4967"/>
              </a:lnSpc>
            </a:pPr>
          </a:p>
          <a:p>
            <a:pPr algn="l">
              <a:lnSpc>
                <a:spcPts val="4967"/>
              </a:lnSpc>
            </a:pPr>
          </a:p>
          <a:p>
            <a:pPr algn="l">
              <a:lnSpc>
                <a:spcPts val="4967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36625" y="4850954"/>
            <a:ext cx="10127550" cy="96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b="true" sz="4800">
                <a:solidFill>
                  <a:srgbClr val="2694DC"/>
                </a:solidFill>
                <a:latin typeface="Raleway Bold"/>
                <a:ea typeface="Raleway Bold"/>
                <a:cs typeface="Raleway Bold"/>
                <a:sym typeface="Raleway Bold"/>
              </a:rPr>
              <a:t>Our Programs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943854" y="5341754"/>
            <a:ext cx="5299200" cy="3666000"/>
          </a:xfrm>
          <a:custGeom>
            <a:avLst/>
            <a:gdLst/>
            <a:ahLst/>
            <a:cxnLst/>
            <a:rect r="r" b="b" t="t" l="l"/>
            <a:pathLst>
              <a:path h="3666000" w="5299200">
                <a:moveTo>
                  <a:pt x="0" y="0"/>
                </a:moveTo>
                <a:lnTo>
                  <a:pt x="5299200" y="0"/>
                </a:lnTo>
                <a:lnTo>
                  <a:pt x="5299200" y="3666000"/>
                </a:lnTo>
                <a:lnTo>
                  <a:pt x="0" y="3666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4827" r="-19133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623400" y="5750088"/>
            <a:ext cx="10132202" cy="1806036"/>
            <a:chOff x="0" y="0"/>
            <a:chExt cx="13509603" cy="24080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09625" cy="2408047"/>
            </a:xfrm>
            <a:custGeom>
              <a:avLst/>
              <a:gdLst/>
              <a:ahLst/>
              <a:cxnLst/>
              <a:rect r="r" b="b" t="t" l="l"/>
              <a:pathLst>
                <a:path h="2408047" w="13509625">
                  <a:moveTo>
                    <a:pt x="0" y="240792"/>
                  </a:moveTo>
                  <a:cubicBezTo>
                    <a:pt x="0" y="107823"/>
                    <a:pt x="107823" y="0"/>
                    <a:pt x="240792" y="0"/>
                  </a:cubicBezTo>
                  <a:lnTo>
                    <a:pt x="13268833" y="0"/>
                  </a:lnTo>
                  <a:cubicBezTo>
                    <a:pt x="13401802" y="0"/>
                    <a:pt x="13509625" y="107823"/>
                    <a:pt x="13509625" y="240792"/>
                  </a:cubicBezTo>
                  <a:lnTo>
                    <a:pt x="13509625" y="2167255"/>
                  </a:lnTo>
                  <a:cubicBezTo>
                    <a:pt x="13509625" y="2300224"/>
                    <a:pt x="13401802" y="2408047"/>
                    <a:pt x="13268833" y="2408047"/>
                  </a:cubicBezTo>
                  <a:lnTo>
                    <a:pt x="240792" y="2408047"/>
                  </a:lnTo>
                  <a:cubicBezTo>
                    <a:pt x="107823" y="2408047"/>
                    <a:pt x="0" y="2300224"/>
                    <a:pt x="0" y="2167255"/>
                  </a:cubicBezTo>
                  <a:close/>
                </a:path>
              </a:pathLst>
            </a:custGeom>
            <a:solidFill>
              <a:srgbClr val="FFE2CD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74612" y="6109460"/>
            <a:ext cx="1142636" cy="1051084"/>
            <a:chOff x="0" y="0"/>
            <a:chExt cx="1523515" cy="140144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33909" y="33909"/>
              <a:ext cx="1455801" cy="1333627"/>
            </a:xfrm>
            <a:custGeom>
              <a:avLst/>
              <a:gdLst/>
              <a:ahLst/>
              <a:cxnLst/>
              <a:rect r="r" b="b" t="t" l="l"/>
              <a:pathLst>
                <a:path h="1333627" w="1455801">
                  <a:moveTo>
                    <a:pt x="0" y="0"/>
                  </a:moveTo>
                  <a:lnTo>
                    <a:pt x="1455801" y="0"/>
                  </a:lnTo>
                  <a:lnTo>
                    <a:pt x="1455801" y="1333627"/>
                  </a:lnTo>
                  <a:lnTo>
                    <a:pt x="0" y="1333627"/>
                  </a:lnTo>
                  <a:close/>
                </a:path>
              </a:pathLst>
            </a:custGeom>
            <a:blipFill>
              <a:blip r:embed="rId8"/>
              <a:stretch>
                <a:fillRect l="-9280" t="-2542" r="-9273" b="-2542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23619" cy="1401445"/>
            </a:xfrm>
            <a:custGeom>
              <a:avLst/>
              <a:gdLst/>
              <a:ahLst/>
              <a:cxnLst/>
              <a:rect r="r" b="b" t="t" l="l"/>
              <a:pathLst>
                <a:path h="1401445" w="1523619">
                  <a:moveTo>
                    <a:pt x="33909" y="0"/>
                  </a:moveTo>
                  <a:lnTo>
                    <a:pt x="1489710" y="0"/>
                  </a:lnTo>
                  <a:cubicBezTo>
                    <a:pt x="1508379" y="0"/>
                    <a:pt x="1523619" y="15113"/>
                    <a:pt x="1523619" y="33909"/>
                  </a:cubicBezTo>
                  <a:lnTo>
                    <a:pt x="1523619" y="1367536"/>
                  </a:lnTo>
                  <a:cubicBezTo>
                    <a:pt x="1523619" y="1386205"/>
                    <a:pt x="1508506" y="1401445"/>
                    <a:pt x="1489710" y="1401445"/>
                  </a:cubicBezTo>
                  <a:lnTo>
                    <a:pt x="33909" y="1401445"/>
                  </a:lnTo>
                  <a:cubicBezTo>
                    <a:pt x="15240" y="1401445"/>
                    <a:pt x="0" y="1386332"/>
                    <a:pt x="0" y="1367536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1367536"/>
                  </a:lnTo>
                  <a:lnTo>
                    <a:pt x="33909" y="1367536"/>
                  </a:lnTo>
                  <a:lnTo>
                    <a:pt x="33909" y="1333627"/>
                  </a:lnTo>
                  <a:lnTo>
                    <a:pt x="1489710" y="1333627"/>
                  </a:lnTo>
                  <a:lnTo>
                    <a:pt x="1489710" y="1367536"/>
                  </a:lnTo>
                  <a:lnTo>
                    <a:pt x="1455801" y="1367536"/>
                  </a:lnTo>
                  <a:lnTo>
                    <a:pt x="1455801" y="33909"/>
                  </a:lnTo>
                  <a:lnTo>
                    <a:pt x="1489710" y="33909"/>
                  </a:lnTo>
                  <a:lnTo>
                    <a:pt x="1489710" y="67691"/>
                  </a:lnTo>
                  <a:lnTo>
                    <a:pt x="33909" y="6769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343812" y="6005563"/>
            <a:ext cx="8336438" cy="166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b="true" sz="30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Opportunity Build</a:t>
            </a:r>
            <a:r>
              <a:rPr lang="en-US" sz="3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a pre-apprenticeship job training program for adults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23400" y="7894096"/>
            <a:ext cx="10132202" cy="1772238"/>
            <a:chOff x="0" y="0"/>
            <a:chExt cx="13509603" cy="23629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509625" cy="2363089"/>
            </a:xfrm>
            <a:custGeom>
              <a:avLst/>
              <a:gdLst/>
              <a:ahLst/>
              <a:cxnLst/>
              <a:rect r="r" b="b" t="t" l="l"/>
              <a:pathLst>
                <a:path h="2363089" w="13509625">
                  <a:moveTo>
                    <a:pt x="0" y="236347"/>
                  </a:moveTo>
                  <a:cubicBezTo>
                    <a:pt x="0" y="105791"/>
                    <a:pt x="105791" y="0"/>
                    <a:pt x="236347" y="0"/>
                  </a:cubicBezTo>
                  <a:lnTo>
                    <a:pt x="13273278" y="0"/>
                  </a:lnTo>
                  <a:cubicBezTo>
                    <a:pt x="13403835" y="0"/>
                    <a:pt x="13509625" y="105791"/>
                    <a:pt x="13509625" y="236347"/>
                  </a:cubicBezTo>
                  <a:lnTo>
                    <a:pt x="13509625" y="2126742"/>
                  </a:lnTo>
                  <a:cubicBezTo>
                    <a:pt x="13509625" y="2257298"/>
                    <a:pt x="13403835" y="2363089"/>
                    <a:pt x="13273278" y="2363089"/>
                  </a:cubicBezTo>
                  <a:lnTo>
                    <a:pt x="236347" y="2363089"/>
                  </a:lnTo>
                  <a:cubicBezTo>
                    <a:pt x="105791" y="2362962"/>
                    <a:pt x="0" y="2257171"/>
                    <a:pt x="0" y="2126742"/>
                  </a:cubicBezTo>
                  <a:close/>
                </a:path>
              </a:pathLst>
            </a:custGeom>
            <a:solidFill>
              <a:srgbClr val="FFE2CD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28930" y="8285156"/>
            <a:ext cx="1033998" cy="990114"/>
            <a:chOff x="0" y="0"/>
            <a:chExt cx="1378664" cy="132015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3909" y="33909"/>
              <a:ext cx="1310894" cy="1252474"/>
            </a:xfrm>
            <a:custGeom>
              <a:avLst/>
              <a:gdLst/>
              <a:ahLst/>
              <a:cxnLst/>
              <a:rect r="r" b="b" t="t" l="l"/>
              <a:pathLst>
                <a:path h="1252474" w="1310894">
                  <a:moveTo>
                    <a:pt x="0" y="0"/>
                  </a:moveTo>
                  <a:lnTo>
                    <a:pt x="1310894" y="0"/>
                  </a:lnTo>
                  <a:lnTo>
                    <a:pt x="1310894" y="1252474"/>
                  </a:lnTo>
                  <a:lnTo>
                    <a:pt x="0" y="1252474"/>
                  </a:lnTo>
                  <a:close/>
                </a:path>
              </a:pathLst>
            </a:custGeom>
            <a:blipFill>
              <a:blip r:embed="rId9"/>
              <a:stretch>
                <a:fillRect l="-5577" t="-2707" r="-5574" b="-2696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8712" cy="1320292"/>
            </a:xfrm>
            <a:custGeom>
              <a:avLst/>
              <a:gdLst/>
              <a:ahLst/>
              <a:cxnLst/>
              <a:rect r="r" b="b" t="t" l="l"/>
              <a:pathLst>
                <a:path h="1320292" w="1378712">
                  <a:moveTo>
                    <a:pt x="33909" y="0"/>
                  </a:moveTo>
                  <a:lnTo>
                    <a:pt x="1344803" y="0"/>
                  </a:lnTo>
                  <a:cubicBezTo>
                    <a:pt x="1363472" y="0"/>
                    <a:pt x="1378712" y="15113"/>
                    <a:pt x="1378712" y="33909"/>
                  </a:cubicBezTo>
                  <a:lnTo>
                    <a:pt x="1378712" y="1286383"/>
                  </a:lnTo>
                  <a:cubicBezTo>
                    <a:pt x="1378712" y="1305052"/>
                    <a:pt x="1363599" y="1320292"/>
                    <a:pt x="1344803" y="1320292"/>
                  </a:cubicBezTo>
                  <a:lnTo>
                    <a:pt x="33909" y="1320292"/>
                  </a:lnTo>
                  <a:cubicBezTo>
                    <a:pt x="15240" y="1320292"/>
                    <a:pt x="0" y="1305179"/>
                    <a:pt x="0" y="1286383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1286383"/>
                  </a:lnTo>
                  <a:lnTo>
                    <a:pt x="33909" y="1286383"/>
                  </a:lnTo>
                  <a:lnTo>
                    <a:pt x="33909" y="1252474"/>
                  </a:lnTo>
                  <a:lnTo>
                    <a:pt x="1344803" y="1252474"/>
                  </a:lnTo>
                  <a:lnTo>
                    <a:pt x="1344803" y="1286383"/>
                  </a:lnTo>
                  <a:lnTo>
                    <a:pt x="1310894" y="1286383"/>
                  </a:lnTo>
                  <a:lnTo>
                    <a:pt x="1310894" y="33909"/>
                  </a:lnTo>
                  <a:lnTo>
                    <a:pt x="1344803" y="33909"/>
                  </a:lnTo>
                  <a:lnTo>
                    <a:pt x="1344803" y="67691"/>
                  </a:lnTo>
                  <a:lnTo>
                    <a:pt x="33909" y="6769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2343812" y="8133891"/>
            <a:ext cx="8336438" cy="1283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b="true" sz="30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Climate Careers</a:t>
            </a:r>
            <a:r>
              <a:rPr lang="en-US" sz="3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a youth program that offers residential energy efficiency installations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974" y="-95255"/>
            <a:ext cx="18325948" cy="3459604"/>
          </a:xfrm>
          <a:custGeom>
            <a:avLst/>
            <a:gdLst/>
            <a:ahLst/>
            <a:cxnLst/>
            <a:rect r="r" b="b" t="t" l="l"/>
            <a:pathLst>
              <a:path h="3459604" w="18325948">
                <a:moveTo>
                  <a:pt x="0" y="0"/>
                </a:moveTo>
                <a:lnTo>
                  <a:pt x="18325948" y="0"/>
                </a:lnTo>
                <a:lnTo>
                  <a:pt x="18325948" y="3459604"/>
                </a:lnTo>
                <a:lnTo>
                  <a:pt x="0" y="3459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46313" y="3912646"/>
            <a:ext cx="12571800" cy="5612201"/>
          </a:xfrm>
          <a:custGeom>
            <a:avLst/>
            <a:gdLst/>
            <a:ahLst/>
            <a:cxnLst/>
            <a:rect r="r" b="b" t="t" l="l"/>
            <a:pathLst>
              <a:path h="5612201" w="12571800">
                <a:moveTo>
                  <a:pt x="0" y="0"/>
                </a:moveTo>
                <a:lnTo>
                  <a:pt x="12571800" y="0"/>
                </a:lnTo>
                <a:lnTo>
                  <a:pt x="12571800" y="5612202"/>
                </a:lnTo>
                <a:lnTo>
                  <a:pt x="0" y="56122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86029" y="-51025"/>
            <a:ext cx="13275031" cy="1133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40"/>
              </a:lnSpc>
            </a:pPr>
            <a:r>
              <a:rPr lang="en-US" b="true" sz="6600">
                <a:solidFill>
                  <a:srgbClr val="2694DC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Climate Careers: Youth Program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75377" y="1346273"/>
            <a:ext cx="15308442" cy="1926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b="true" sz="4199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Workforce development program giving low-income young people (15-24) meaningful employment through no-cost energy &amp; water saving delivery services to homes in the Bay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01986" y="3266513"/>
            <a:ext cx="5948301" cy="646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b="true" sz="4199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Area and Central Valley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91297" y="4483575"/>
            <a:ext cx="6754344" cy="354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Youth Development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Job Training &amp; Preparation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Green Jobs Careers Pathway Exploration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Financial Management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Professional skill building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Leadership &amp; Civic Education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Alumni Support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84143" y="4483575"/>
            <a:ext cx="5458096" cy="631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Energy &amp; Water Services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91740" y="8406039"/>
            <a:ext cx="5631804" cy="41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b="true" sz="2699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2,000 youth employed since 2000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00439" y="8206014"/>
            <a:ext cx="5625503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b="true" sz="27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60,000+ homes served since 2000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76136" y="5196114"/>
            <a:ext cx="6072653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Green House Calls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Energy Eﬃciency Kits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Community Resources &amp; Referrals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76136" y="6834414"/>
            <a:ext cx="806005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Energy &amp; Water Use Coaching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376136" y="7291614"/>
            <a:ext cx="5852703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Electriﬁcation Education </a:t>
            </a:r>
          </a:p>
          <a:p>
            <a:pPr algn="l" marL="582930" indent="-291465" lvl="1">
              <a:lnSpc>
                <a:spcPts val="3240"/>
              </a:lnSpc>
              <a:buFont typeface="Arial"/>
              <a:buChar char="•"/>
            </a:pPr>
            <a:r>
              <a:rPr lang="en-US" b="true" sz="27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Home Air Quality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29198" y="4171810"/>
            <a:ext cx="2612302" cy="2598406"/>
          </a:xfrm>
          <a:custGeom>
            <a:avLst/>
            <a:gdLst/>
            <a:ahLst/>
            <a:cxnLst/>
            <a:rect r="r" b="b" t="t" l="l"/>
            <a:pathLst>
              <a:path h="2598406" w="2612302">
                <a:moveTo>
                  <a:pt x="0" y="0"/>
                </a:moveTo>
                <a:lnTo>
                  <a:pt x="2612302" y="0"/>
                </a:lnTo>
                <a:lnTo>
                  <a:pt x="2612302" y="2598406"/>
                </a:lnTo>
                <a:lnTo>
                  <a:pt x="0" y="25984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320772" y="9467366"/>
            <a:ext cx="2967600" cy="682200"/>
            <a:chOff x="0" y="0"/>
            <a:chExt cx="3956800" cy="909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56812" cy="909574"/>
            </a:xfrm>
            <a:custGeom>
              <a:avLst/>
              <a:gdLst/>
              <a:ahLst/>
              <a:cxnLst/>
              <a:rect r="r" b="b" t="t" l="l"/>
              <a:pathLst>
                <a:path h="909574" w="3956812">
                  <a:moveTo>
                    <a:pt x="0" y="0"/>
                  </a:moveTo>
                  <a:lnTo>
                    <a:pt x="3956812" y="0"/>
                  </a:lnTo>
                  <a:lnTo>
                    <a:pt x="3956812" y="909574"/>
                  </a:lnTo>
                  <a:lnTo>
                    <a:pt x="0" y="909574"/>
                  </a:lnTo>
                  <a:close/>
                </a:path>
              </a:pathLst>
            </a:custGeom>
            <a:blipFill>
              <a:blip r:embed="rId4"/>
              <a:stretch>
                <a:fillRect l="-2436" t="0" r="-2436" b="-2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92640" y="9248516"/>
            <a:ext cx="2949250" cy="39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Copyright © 2018 Rising Sun. All rights reserved.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2640" y="3040308"/>
            <a:ext cx="6146650" cy="174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20"/>
              </a:lnSpc>
            </a:pPr>
            <a:r>
              <a:rPr lang="en-US" b="true" sz="9000">
                <a:solidFill>
                  <a:srgbClr val="2694DC"/>
                </a:solidFill>
                <a:latin typeface="Arimo Bold"/>
                <a:ea typeface="Arimo Bold"/>
                <a:cs typeface="Arimo Bold"/>
                <a:sym typeface="Arimo Bold"/>
              </a:rPr>
              <a:t>Climate Careers Funding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652063" y="5104937"/>
            <a:ext cx="4358650" cy="71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CLIMATE CAREERS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660800" y="153958"/>
            <a:ext cx="3913400" cy="3057800"/>
            <a:chOff x="0" y="0"/>
            <a:chExt cx="5217867" cy="407706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6891" y="16891"/>
              <a:ext cx="5184013" cy="4043172"/>
            </a:xfrm>
            <a:custGeom>
              <a:avLst/>
              <a:gdLst/>
              <a:ahLst/>
              <a:cxnLst/>
              <a:rect r="r" b="b" t="t" l="l"/>
              <a:pathLst>
                <a:path h="4043172" w="5184013">
                  <a:moveTo>
                    <a:pt x="0" y="673862"/>
                  </a:moveTo>
                  <a:cubicBezTo>
                    <a:pt x="0" y="301625"/>
                    <a:pt x="302260" y="0"/>
                    <a:pt x="675132" y="0"/>
                  </a:cubicBezTo>
                  <a:lnTo>
                    <a:pt x="4508881" y="0"/>
                  </a:lnTo>
                  <a:cubicBezTo>
                    <a:pt x="4881753" y="0"/>
                    <a:pt x="5184013" y="301752"/>
                    <a:pt x="5184013" y="673862"/>
                  </a:cubicBezTo>
                  <a:lnTo>
                    <a:pt x="5184013" y="3369310"/>
                  </a:lnTo>
                  <a:cubicBezTo>
                    <a:pt x="5184013" y="3741547"/>
                    <a:pt x="4881753" y="4043172"/>
                    <a:pt x="4508881" y="4043172"/>
                  </a:cubicBezTo>
                  <a:lnTo>
                    <a:pt x="675132" y="4043172"/>
                  </a:lnTo>
                  <a:cubicBezTo>
                    <a:pt x="302260" y="4043172"/>
                    <a:pt x="0" y="3741420"/>
                    <a:pt x="0" y="3369310"/>
                  </a:cubicBezTo>
                  <a:close/>
                </a:path>
              </a:pathLst>
            </a:custGeom>
            <a:solidFill>
              <a:srgbClr val="FA6902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217795" cy="4077081"/>
            </a:xfrm>
            <a:custGeom>
              <a:avLst/>
              <a:gdLst/>
              <a:ahLst/>
              <a:cxnLst/>
              <a:rect r="r" b="b" t="t" l="l"/>
              <a:pathLst>
                <a:path h="4077081" w="5217795">
                  <a:moveTo>
                    <a:pt x="0" y="690753"/>
                  </a:moveTo>
                  <a:cubicBezTo>
                    <a:pt x="0" y="309245"/>
                    <a:pt x="309880" y="0"/>
                    <a:pt x="692023" y="0"/>
                  </a:cubicBezTo>
                  <a:lnTo>
                    <a:pt x="4525772" y="0"/>
                  </a:lnTo>
                  <a:lnTo>
                    <a:pt x="4525772" y="16891"/>
                  </a:lnTo>
                  <a:lnTo>
                    <a:pt x="4525772" y="0"/>
                  </a:lnTo>
                  <a:cubicBezTo>
                    <a:pt x="4907915" y="0"/>
                    <a:pt x="5217795" y="309245"/>
                    <a:pt x="5217795" y="690753"/>
                  </a:cubicBezTo>
                  <a:lnTo>
                    <a:pt x="5200904" y="690753"/>
                  </a:lnTo>
                  <a:lnTo>
                    <a:pt x="5217795" y="690753"/>
                  </a:lnTo>
                  <a:lnTo>
                    <a:pt x="5217795" y="3386201"/>
                  </a:lnTo>
                  <a:lnTo>
                    <a:pt x="5200904" y="3386201"/>
                  </a:lnTo>
                  <a:lnTo>
                    <a:pt x="5217795" y="3386201"/>
                  </a:lnTo>
                  <a:cubicBezTo>
                    <a:pt x="5217795" y="3767709"/>
                    <a:pt x="4907915" y="4076954"/>
                    <a:pt x="4525772" y="4076954"/>
                  </a:cubicBezTo>
                  <a:lnTo>
                    <a:pt x="4525772" y="4060190"/>
                  </a:lnTo>
                  <a:lnTo>
                    <a:pt x="4525772" y="4077081"/>
                  </a:lnTo>
                  <a:lnTo>
                    <a:pt x="692023" y="4077081"/>
                  </a:lnTo>
                  <a:lnTo>
                    <a:pt x="692023" y="4060190"/>
                  </a:lnTo>
                  <a:lnTo>
                    <a:pt x="692023" y="4077081"/>
                  </a:lnTo>
                  <a:cubicBezTo>
                    <a:pt x="309880" y="4077081"/>
                    <a:pt x="0" y="3767836"/>
                    <a:pt x="0" y="3386201"/>
                  </a:cubicBezTo>
                  <a:lnTo>
                    <a:pt x="0" y="690753"/>
                  </a:lnTo>
                  <a:lnTo>
                    <a:pt x="16891" y="690753"/>
                  </a:lnTo>
                  <a:lnTo>
                    <a:pt x="0" y="690753"/>
                  </a:lnTo>
                  <a:moveTo>
                    <a:pt x="33909" y="690753"/>
                  </a:moveTo>
                  <a:lnTo>
                    <a:pt x="33909" y="3386201"/>
                  </a:lnTo>
                  <a:lnTo>
                    <a:pt x="16891" y="3386201"/>
                  </a:lnTo>
                  <a:lnTo>
                    <a:pt x="33909" y="3386201"/>
                  </a:lnTo>
                  <a:cubicBezTo>
                    <a:pt x="33909" y="3749040"/>
                    <a:pt x="328549" y="4043172"/>
                    <a:pt x="692150" y="4043172"/>
                  </a:cubicBezTo>
                  <a:lnTo>
                    <a:pt x="4525772" y="4043172"/>
                  </a:lnTo>
                  <a:cubicBezTo>
                    <a:pt x="4889246" y="4043172"/>
                    <a:pt x="5184013" y="3749040"/>
                    <a:pt x="5184013" y="3386201"/>
                  </a:cubicBezTo>
                  <a:lnTo>
                    <a:pt x="5184013" y="690753"/>
                  </a:lnTo>
                  <a:cubicBezTo>
                    <a:pt x="5184013" y="327914"/>
                    <a:pt x="4889373" y="33782"/>
                    <a:pt x="4525772" y="33782"/>
                  </a:cubicBezTo>
                  <a:lnTo>
                    <a:pt x="692023" y="33782"/>
                  </a:lnTo>
                  <a:lnTo>
                    <a:pt x="692023" y="16891"/>
                  </a:lnTo>
                  <a:lnTo>
                    <a:pt x="692023" y="33909"/>
                  </a:lnTo>
                  <a:cubicBezTo>
                    <a:pt x="328549" y="33909"/>
                    <a:pt x="33909" y="328041"/>
                    <a:pt x="33909" y="69075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874553">
            <a:off x="6254001" y="850347"/>
            <a:ext cx="8795106" cy="8795106"/>
            <a:chOff x="0" y="0"/>
            <a:chExt cx="11726808" cy="117268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8143494" y="464693"/>
              <a:ext cx="2560955" cy="2105025"/>
            </a:xfrm>
            <a:custGeom>
              <a:avLst/>
              <a:gdLst/>
              <a:ahLst/>
              <a:cxnLst/>
              <a:rect r="r" b="b" t="t" l="l"/>
              <a:pathLst>
                <a:path h="2105025" w="2560955">
                  <a:moveTo>
                    <a:pt x="4953" y="0"/>
                  </a:moveTo>
                  <a:cubicBezTo>
                    <a:pt x="6604" y="0"/>
                    <a:pt x="8382" y="381"/>
                    <a:pt x="9906" y="1016"/>
                  </a:cubicBezTo>
                  <a:cubicBezTo>
                    <a:pt x="1042670" y="439166"/>
                    <a:pt x="1927987" y="1164463"/>
                    <a:pt x="2560955" y="2090674"/>
                  </a:cubicBezTo>
                  <a:lnTo>
                    <a:pt x="2540000" y="2105025"/>
                  </a:lnTo>
                  <a:cubicBezTo>
                    <a:pt x="1909826" y="1182878"/>
                    <a:pt x="1028192" y="460756"/>
                    <a:pt x="0" y="24511"/>
                  </a:cubicBezTo>
                  <a:lnTo>
                    <a:pt x="4953" y="12827"/>
                  </a:lnTo>
                  <a:lnTo>
                    <a:pt x="4953" y="25527"/>
                  </a:lnTo>
                  <a:close/>
                </a:path>
              </a:pathLst>
            </a:custGeom>
            <a:solidFill>
              <a:srgbClr val="449660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8847349" y="774743"/>
            <a:ext cx="3540350" cy="2047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7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rPr>
              <a:t>TCC, and Regional Energy Network (REN) Contracts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087450" y="4120000"/>
            <a:ext cx="3913400" cy="2223200"/>
            <a:chOff x="0" y="0"/>
            <a:chExt cx="5217867" cy="296426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6891" y="16891"/>
              <a:ext cx="5184013" cy="2930525"/>
            </a:xfrm>
            <a:custGeom>
              <a:avLst/>
              <a:gdLst/>
              <a:ahLst/>
              <a:cxnLst/>
              <a:rect r="r" b="b" t="t" l="l"/>
              <a:pathLst>
                <a:path h="2930525" w="5184013">
                  <a:moveTo>
                    <a:pt x="0" y="488442"/>
                  </a:moveTo>
                  <a:cubicBezTo>
                    <a:pt x="0" y="218694"/>
                    <a:pt x="219710" y="0"/>
                    <a:pt x="490855" y="0"/>
                  </a:cubicBezTo>
                  <a:lnTo>
                    <a:pt x="4693158" y="0"/>
                  </a:lnTo>
                  <a:cubicBezTo>
                    <a:pt x="4964303" y="0"/>
                    <a:pt x="5184013" y="218694"/>
                    <a:pt x="5184013" y="488442"/>
                  </a:cubicBezTo>
                  <a:lnTo>
                    <a:pt x="5184013" y="2442083"/>
                  </a:lnTo>
                  <a:cubicBezTo>
                    <a:pt x="5184013" y="2711831"/>
                    <a:pt x="4964303" y="2930525"/>
                    <a:pt x="4693158" y="2930525"/>
                  </a:cubicBezTo>
                  <a:lnTo>
                    <a:pt x="490855" y="2930525"/>
                  </a:lnTo>
                  <a:cubicBezTo>
                    <a:pt x="219710" y="2930525"/>
                    <a:pt x="0" y="2711831"/>
                    <a:pt x="0" y="2442083"/>
                  </a:cubicBezTo>
                  <a:close/>
                </a:path>
              </a:pathLst>
            </a:custGeom>
            <a:solidFill>
              <a:srgbClr val="FFAB40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217795" cy="2964307"/>
            </a:xfrm>
            <a:custGeom>
              <a:avLst/>
              <a:gdLst/>
              <a:ahLst/>
              <a:cxnLst/>
              <a:rect r="r" b="b" t="t" l="l"/>
              <a:pathLst>
                <a:path h="2964307" w="5217795">
                  <a:moveTo>
                    <a:pt x="0" y="505333"/>
                  </a:moveTo>
                  <a:cubicBezTo>
                    <a:pt x="0" y="226187"/>
                    <a:pt x="227457" y="0"/>
                    <a:pt x="507746" y="0"/>
                  </a:cubicBezTo>
                  <a:lnTo>
                    <a:pt x="4710049" y="0"/>
                  </a:lnTo>
                  <a:lnTo>
                    <a:pt x="4710049" y="16891"/>
                  </a:lnTo>
                  <a:lnTo>
                    <a:pt x="4710049" y="0"/>
                  </a:lnTo>
                  <a:cubicBezTo>
                    <a:pt x="4990465" y="0"/>
                    <a:pt x="5217795" y="226187"/>
                    <a:pt x="5217795" y="505333"/>
                  </a:cubicBezTo>
                  <a:lnTo>
                    <a:pt x="5200904" y="505333"/>
                  </a:lnTo>
                  <a:lnTo>
                    <a:pt x="5217795" y="505333"/>
                  </a:lnTo>
                  <a:lnTo>
                    <a:pt x="5217795" y="2458974"/>
                  </a:lnTo>
                  <a:lnTo>
                    <a:pt x="5200904" y="2458974"/>
                  </a:lnTo>
                  <a:lnTo>
                    <a:pt x="5217795" y="2458974"/>
                  </a:lnTo>
                  <a:cubicBezTo>
                    <a:pt x="5217795" y="2738120"/>
                    <a:pt x="4990338" y="2964307"/>
                    <a:pt x="4710049" y="2964307"/>
                  </a:cubicBezTo>
                  <a:lnTo>
                    <a:pt x="4710049" y="2947416"/>
                  </a:lnTo>
                  <a:lnTo>
                    <a:pt x="4710049" y="2964307"/>
                  </a:lnTo>
                  <a:lnTo>
                    <a:pt x="507746" y="2964307"/>
                  </a:lnTo>
                  <a:lnTo>
                    <a:pt x="507746" y="2947416"/>
                  </a:lnTo>
                  <a:lnTo>
                    <a:pt x="507746" y="2964307"/>
                  </a:lnTo>
                  <a:cubicBezTo>
                    <a:pt x="227457" y="2964307"/>
                    <a:pt x="0" y="2738120"/>
                    <a:pt x="0" y="2458974"/>
                  </a:cubicBezTo>
                  <a:lnTo>
                    <a:pt x="0" y="505333"/>
                  </a:lnTo>
                  <a:lnTo>
                    <a:pt x="16891" y="505333"/>
                  </a:lnTo>
                  <a:lnTo>
                    <a:pt x="0" y="505333"/>
                  </a:lnTo>
                  <a:moveTo>
                    <a:pt x="33909" y="505333"/>
                  </a:moveTo>
                  <a:lnTo>
                    <a:pt x="33909" y="2458974"/>
                  </a:lnTo>
                  <a:lnTo>
                    <a:pt x="16891" y="2458974"/>
                  </a:lnTo>
                  <a:lnTo>
                    <a:pt x="33909" y="2458974"/>
                  </a:lnTo>
                  <a:cubicBezTo>
                    <a:pt x="33909" y="2719324"/>
                    <a:pt x="245999" y="2930398"/>
                    <a:pt x="507873" y="2930398"/>
                  </a:cubicBezTo>
                  <a:lnTo>
                    <a:pt x="4710049" y="2930398"/>
                  </a:lnTo>
                  <a:cubicBezTo>
                    <a:pt x="4971923" y="2930398"/>
                    <a:pt x="5184013" y="2719197"/>
                    <a:pt x="5184013" y="2458974"/>
                  </a:cubicBezTo>
                  <a:lnTo>
                    <a:pt x="5184013" y="505333"/>
                  </a:lnTo>
                  <a:cubicBezTo>
                    <a:pt x="5184013" y="244983"/>
                    <a:pt x="4971923" y="33909"/>
                    <a:pt x="4710049" y="33909"/>
                  </a:cubicBezTo>
                  <a:lnTo>
                    <a:pt x="507746" y="33909"/>
                  </a:lnTo>
                  <a:lnTo>
                    <a:pt x="507746" y="16891"/>
                  </a:lnTo>
                  <a:lnTo>
                    <a:pt x="507746" y="33909"/>
                  </a:lnTo>
                  <a:cubicBezTo>
                    <a:pt x="245999" y="33909"/>
                    <a:pt x="33909" y="244983"/>
                    <a:pt x="33909" y="5053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3085200" y="4591175"/>
            <a:ext cx="3760500" cy="132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8"/>
              </a:lnSpc>
            </a:pPr>
            <a:r>
              <a:rPr lang="en-US" sz="4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Grants &amp; Foundations</a:t>
            </a:r>
          </a:p>
        </p:txBody>
      </p:sp>
      <p:grpSp>
        <p:nvGrpSpPr>
          <p:cNvPr name="Group 18" id="18"/>
          <p:cNvGrpSpPr/>
          <p:nvPr/>
        </p:nvGrpSpPr>
        <p:grpSpPr>
          <a:xfrm rot="1448392">
            <a:off x="5438618" y="4496578"/>
            <a:ext cx="8795338" cy="8795338"/>
            <a:chOff x="0" y="0"/>
            <a:chExt cx="11727117" cy="1172711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0726674" y="5557520"/>
              <a:ext cx="1058037" cy="3550158"/>
            </a:xfrm>
            <a:custGeom>
              <a:avLst/>
              <a:gdLst/>
              <a:ahLst/>
              <a:cxnLst/>
              <a:rect r="r" b="b" t="t" l="l"/>
              <a:pathLst>
                <a:path h="3550158" w="1058037">
                  <a:moveTo>
                    <a:pt x="992378" y="0"/>
                  </a:moveTo>
                  <a:cubicBezTo>
                    <a:pt x="1058037" y="1256919"/>
                    <a:pt x="717550" y="2501646"/>
                    <a:pt x="21209" y="3550158"/>
                  </a:cubicBezTo>
                  <a:lnTo>
                    <a:pt x="0" y="3536061"/>
                  </a:lnTo>
                  <a:cubicBezTo>
                    <a:pt x="693420" y="2492121"/>
                    <a:pt x="1032383" y="1252729"/>
                    <a:pt x="966978" y="1271"/>
                  </a:cubicBezTo>
                  <a:close/>
                </a:path>
              </a:pathLst>
            </a:custGeom>
            <a:solidFill>
              <a:srgbClr val="FA690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128066" y="7942002"/>
            <a:ext cx="3407000" cy="2223200"/>
            <a:chOff x="0" y="0"/>
            <a:chExt cx="4542667" cy="296426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6891" y="16891"/>
              <a:ext cx="4508754" cy="2930525"/>
            </a:xfrm>
            <a:custGeom>
              <a:avLst/>
              <a:gdLst/>
              <a:ahLst/>
              <a:cxnLst/>
              <a:rect r="r" b="b" t="t" l="l"/>
              <a:pathLst>
                <a:path h="2930525" w="4508754">
                  <a:moveTo>
                    <a:pt x="0" y="488442"/>
                  </a:moveTo>
                  <a:cubicBezTo>
                    <a:pt x="0" y="218694"/>
                    <a:pt x="219583" y="0"/>
                    <a:pt x="490347" y="0"/>
                  </a:cubicBezTo>
                  <a:lnTo>
                    <a:pt x="4018407" y="0"/>
                  </a:lnTo>
                  <a:cubicBezTo>
                    <a:pt x="4289171" y="0"/>
                    <a:pt x="4508754" y="218694"/>
                    <a:pt x="4508754" y="488442"/>
                  </a:cubicBezTo>
                  <a:lnTo>
                    <a:pt x="4508754" y="2442083"/>
                  </a:lnTo>
                  <a:cubicBezTo>
                    <a:pt x="4508754" y="2711831"/>
                    <a:pt x="4289171" y="2930525"/>
                    <a:pt x="4018407" y="2930525"/>
                  </a:cubicBezTo>
                  <a:lnTo>
                    <a:pt x="490474" y="2930525"/>
                  </a:lnTo>
                  <a:cubicBezTo>
                    <a:pt x="219710" y="2930525"/>
                    <a:pt x="127" y="2711831"/>
                    <a:pt x="127" y="2442083"/>
                  </a:cubicBezTo>
                  <a:close/>
                </a:path>
              </a:pathLst>
            </a:custGeom>
            <a:solidFill>
              <a:srgbClr val="F8BD1B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542790" cy="2964307"/>
            </a:xfrm>
            <a:custGeom>
              <a:avLst/>
              <a:gdLst/>
              <a:ahLst/>
              <a:cxnLst/>
              <a:rect r="r" b="b" t="t" l="l"/>
              <a:pathLst>
                <a:path h="2964307" w="4542790">
                  <a:moveTo>
                    <a:pt x="0" y="505333"/>
                  </a:moveTo>
                  <a:cubicBezTo>
                    <a:pt x="0" y="226187"/>
                    <a:pt x="227203" y="0"/>
                    <a:pt x="507365" y="0"/>
                  </a:cubicBezTo>
                  <a:lnTo>
                    <a:pt x="4035425" y="0"/>
                  </a:lnTo>
                  <a:lnTo>
                    <a:pt x="4035425" y="16891"/>
                  </a:lnTo>
                  <a:lnTo>
                    <a:pt x="4035425" y="0"/>
                  </a:lnTo>
                  <a:cubicBezTo>
                    <a:pt x="4315587" y="0"/>
                    <a:pt x="4542790" y="226187"/>
                    <a:pt x="4542790" y="505333"/>
                  </a:cubicBezTo>
                  <a:lnTo>
                    <a:pt x="4525899" y="505333"/>
                  </a:lnTo>
                  <a:lnTo>
                    <a:pt x="4542790" y="505333"/>
                  </a:lnTo>
                  <a:lnTo>
                    <a:pt x="4542790" y="2458974"/>
                  </a:lnTo>
                  <a:lnTo>
                    <a:pt x="4525899" y="2458974"/>
                  </a:lnTo>
                  <a:lnTo>
                    <a:pt x="4542790" y="2458974"/>
                  </a:lnTo>
                  <a:cubicBezTo>
                    <a:pt x="4542790" y="2738120"/>
                    <a:pt x="4315587" y="2964307"/>
                    <a:pt x="4035425" y="2964307"/>
                  </a:cubicBezTo>
                  <a:lnTo>
                    <a:pt x="4035425" y="2947416"/>
                  </a:lnTo>
                  <a:lnTo>
                    <a:pt x="4035425" y="2964307"/>
                  </a:lnTo>
                  <a:lnTo>
                    <a:pt x="507365" y="2964307"/>
                  </a:lnTo>
                  <a:lnTo>
                    <a:pt x="507365" y="2947416"/>
                  </a:lnTo>
                  <a:lnTo>
                    <a:pt x="507365" y="2964307"/>
                  </a:lnTo>
                  <a:cubicBezTo>
                    <a:pt x="227203" y="2964307"/>
                    <a:pt x="0" y="2738120"/>
                    <a:pt x="0" y="2458974"/>
                  </a:cubicBezTo>
                  <a:lnTo>
                    <a:pt x="0" y="505333"/>
                  </a:lnTo>
                  <a:lnTo>
                    <a:pt x="16891" y="505333"/>
                  </a:lnTo>
                  <a:lnTo>
                    <a:pt x="0" y="505333"/>
                  </a:lnTo>
                  <a:moveTo>
                    <a:pt x="33909" y="505333"/>
                  </a:moveTo>
                  <a:lnTo>
                    <a:pt x="33909" y="2458974"/>
                  </a:lnTo>
                  <a:lnTo>
                    <a:pt x="16891" y="2458974"/>
                  </a:lnTo>
                  <a:lnTo>
                    <a:pt x="33909" y="2458974"/>
                  </a:lnTo>
                  <a:cubicBezTo>
                    <a:pt x="33909" y="2719324"/>
                    <a:pt x="245872" y="2930398"/>
                    <a:pt x="507365" y="2930398"/>
                  </a:cubicBezTo>
                  <a:lnTo>
                    <a:pt x="4035425" y="2930398"/>
                  </a:lnTo>
                  <a:cubicBezTo>
                    <a:pt x="4296918" y="2930398"/>
                    <a:pt x="4508881" y="2719197"/>
                    <a:pt x="4508881" y="2458974"/>
                  </a:cubicBezTo>
                  <a:lnTo>
                    <a:pt x="4508881" y="505333"/>
                  </a:lnTo>
                  <a:cubicBezTo>
                    <a:pt x="4508881" y="244983"/>
                    <a:pt x="4296918" y="33909"/>
                    <a:pt x="4035425" y="33909"/>
                  </a:cubicBezTo>
                  <a:lnTo>
                    <a:pt x="507365" y="33909"/>
                  </a:lnTo>
                  <a:lnTo>
                    <a:pt x="507365" y="16891"/>
                  </a:lnTo>
                  <a:lnTo>
                    <a:pt x="507365" y="33909"/>
                  </a:lnTo>
                  <a:cubicBezTo>
                    <a:pt x="245745" y="33909"/>
                    <a:pt x="33909" y="244983"/>
                    <a:pt x="33909" y="5053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9317734" y="8286869"/>
            <a:ext cx="3027300" cy="15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8"/>
              </a:lnSpc>
            </a:pPr>
            <a:r>
              <a:rPr lang="en-US" sz="4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Individual Donors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5954267" y="923307"/>
            <a:ext cx="8795400" cy="8795400"/>
            <a:chOff x="0" y="0"/>
            <a:chExt cx="11727200" cy="11727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4982972" y="11490198"/>
              <a:ext cx="2444877" cy="294386"/>
            </a:xfrm>
            <a:custGeom>
              <a:avLst/>
              <a:gdLst/>
              <a:ahLst/>
              <a:cxnLst/>
              <a:rect r="r" b="b" t="t" l="l"/>
              <a:pathLst>
                <a:path h="294386" w="2444877">
                  <a:moveTo>
                    <a:pt x="2444877" y="24511"/>
                  </a:moveTo>
                  <a:cubicBezTo>
                    <a:pt x="1649222" y="244729"/>
                    <a:pt x="816102" y="294386"/>
                    <a:pt x="0" y="170561"/>
                  </a:cubicBezTo>
                  <a:lnTo>
                    <a:pt x="3810" y="145415"/>
                  </a:lnTo>
                  <a:cubicBezTo>
                    <a:pt x="816356" y="268859"/>
                    <a:pt x="1645920" y="219329"/>
                    <a:pt x="2438019" y="0"/>
                  </a:cubicBezTo>
                  <a:close/>
                </a:path>
              </a:pathLst>
            </a:custGeom>
            <a:solidFill>
              <a:srgbClr val="F8BD1B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4906750" y="4136300"/>
            <a:ext cx="3668600" cy="2223200"/>
            <a:chOff x="0" y="0"/>
            <a:chExt cx="4891467" cy="296426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16891" y="16891"/>
              <a:ext cx="4857623" cy="2930525"/>
            </a:xfrm>
            <a:custGeom>
              <a:avLst/>
              <a:gdLst/>
              <a:ahLst/>
              <a:cxnLst/>
              <a:rect r="r" b="b" t="t" l="l"/>
              <a:pathLst>
                <a:path h="2930525" w="4857623">
                  <a:moveTo>
                    <a:pt x="0" y="488442"/>
                  </a:moveTo>
                  <a:cubicBezTo>
                    <a:pt x="0" y="218694"/>
                    <a:pt x="219710" y="0"/>
                    <a:pt x="490601" y="0"/>
                  </a:cubicBezTo>
                  <a:lnTo>
                    <a:pt x="4367022" y="0"/>
                  </a:lnTo>
                  <a:cubicBezTo>
                    <a:pt x="4638040" y="0"/>
                    <a:pt x="4857623" y="218694"/>
                    <a:pt x="4857623" y="488442"/>
                  </a:cubicBezTo>
                  <a:lnTo>
                    <a:pt x="4857623" y="2442083"/>
                  </a:lnTo>
                  <a:cubicBezTo>
                    <a:pt x="4857623" y="2711831"/>
                    <a:pt x="4637913" y="2930525"/>
                    <a:pt x="4367022" y="2930525"/>
                  </a:cubicBezTo>
                  <a:lnTo>
                    <a:pt x="490728" y="2930525"/>
                  </a:lnTo>
                  <a:cubicBezTo>
                    <a:pt x="219710" y="2930525"/>
                    <a:pt x="127" y="2711831"/>
                    <a:pt x="127" y="2442083"/>
                  </a:cubicBezTo>
                  <a:close/>
                </a:path>
              </a:pathLst>
            </a:custGeom>
            <a:solidFill>
              <a:srgbClr val="459663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891532" cy="2964307"/>
            </a:xfrm>
            <a:custGeom>
              <a:avLst/>
              <a:gdLst/>
              <a:ahLst/>
              <a:cxnLst/>
              <a:rect r="r" b="b" t="t" l="l"/>
              <a:pathLst>
                <a:path h="2964307" w="4891532">
                  <a:moveTo>
                    <a:pt x="0" y="505333"/>
                  </a:moveTo>
                  <a:cubicBezTo>
                    <a:pt x="0" y="226187"/>
                    <a:pt x="227330" y="0"/>
                    <a:pt x="507619" y="0"/>
                  </a:cubicBezTo>
                  <a:lnTo>
                    <a:pt x="4383913" y="0"/>
                  </a:lnTo>
                  <a:lnTo>
                    <a:pt x="4383913" y="16891"/>
                  </a:lnTo>
                  <a:lnTo>
                    <a:pt x="4383913" y="0"/>
                  </a:lnTo>
                  <a:cubicBezTo>
                    <a:pt x="4664202" y="0"/>
                    <a:pt x="4891532" y="226187"/>
                    <a:pt x="4891532" y="505333"/>
                  </a:cubicBezTo>
                  <a:lnTo>
                    <a:pt x="4874641" y="505333"/>
                  </a:lnTo>
                  <a:lnTo>
                    <a:pt x="4891532" y="505333"/>
                  </a:lnTo>
                  <a:lnTo>
                    <a:pt x="4891532" y="2458974"/>
                  </a:lnTo>
                  <a:lnTo>
                    <a:pt x="4874641" y="2458974"/>
                  </a:lnTo>
                  <a:lnTo>
                    <a:pt x="4891532" y="2458974"/>
                  </a:lnTo>
                  <a:cubicBezTo>
                    <a:pt x="4891532" y="2738120"/>
                    <a:pt x="4664202" y="2964307"/>
                    <a:pt x="4383913" y="2964307"/>
                  </a:cubicBezTo>
                  <a:lnTo>
                    <a:pt x="4383913" y="2947416"/>
                  </a:lnTo>
                  <a:lnTo>
                    <a:pt x="4383913" y="2964307"/>
                  </a:lnTo>
                  <a:lnTo>
                    <a:pt x="507619" y="2964307"/>
                  </a:lnTo>
                  <a:lnTo>
                    <a:pt x="507619" y="2947416"/>
                  </a:lnTo>
                  <a:lnTo>
                    <a:pt x="507619" y="2964307"/>
                  </a:lnTo>
                  <a:cubicBezTo>
                    <a:pt x="227330" y="2964307"/>
                    <a:pt x="0" y="2738120"/>
                    <a:pt x="0" y="2458974"/>
                  </a:cubicBezTo>
                  <a:lnTo>
                    <a:pt x="0" y="505333"/>
                  </a:lnTo>
                  <a:lnTo>
                    <a:pt x="16891" y="505333"/>
                  </a:lnTo>
                  <a:lnTo>
                    <a:pt x="0" y="505333"/>
                  </a:lnTo>
                  <a:moveTo>
                    <a:pt x="33909" y="505333"/>
                  </a:moveTo>
                  <a:lnTo>
                    <a:pt x="33909" y="2458974"/>
                  </a:lnTo>
                  <a:lnTo>
                    <a:pt x="16891" y="2458974"/>
                  </a:lnTo>
                  <a:lnTo>
                    <a:pt x="33909" y="2458974"/>
                  </a:lnTo>
                  <a:cubicBezTo>
                    <a:pt x="33909" y="2719324"/>
                    <a:pt x="245872" y="2930398"/>
                    <a:pt x="507619" y="2930398"/>
                  </a:cubicBezTo>
                  <a:lnTo>
                    <a:pt x="4383913" y="2930398"/>
                  </a:lnTo>
                  <a:cubicBezTo>
                    <a:pt x="4645660" y="2930398"/>
                    <a:pt x="4857623" y="2719197"/>
                    <a:pt x="4857623" y="2458974"/>
                  </a:cubicBezTo>
                  <a:lnTo>
                    <a:pt x="4857623" y="505333"/>
                  </a:lnTo>
                  <a:cubicBezTo>
                    <a:pt x="4857623" y="244983"/>
                    <a:pt x="4645660" y="33909"/>
                    <a:pt x="4383913" y="33909"/>
                  </a:cubicBezTo>
                  <a:lnTo>
                    <a:pt x="507619" y="33909"/>
                  </a:lnTo>
                  <a:lnTo>
                    <a:pt x="507619" y="16891"/>
                  </a:lnTo>
                  <a:lnTo>
                    <a:pt x="507619" y="33909"/>
                  </a:lnTo>
                  <a:cubicBezTo>
                    <a:pt x="245872" y="33909"/>
                    <a:pt x="33909" y="245110"/>
                    <a:pt x="33909" y="5053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9" id="29"/>
          <p:cNvGrpSpPr/>
          <p:nvPr/>
        </p:nvGrpSpPr>
        <p:grpSpPr>
          <a:xfrm rot="-1664122">
            <a:off x="6468336" y="850428"/>
            <a:ext cx="8794944" cy="8794944"/>
            <a:chOff x="0" y="0"/>
            <a:chExt cx="11726592" cy="1172659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-99060" y="5281803"/>
              <a:ext cx="1001395" cy="3672205"/>
            </a:xfrm>
            <a:custGeom>
              <a:avLst/>
              <a:gdLst/>
              <a:ahLst/>
              <a:cxnLst/>
              <a:rect r="r" b="b" t="t" l="l"/>
              <a:pathLst>
                <a:path h="3672205" w="1001395">
                  <a:moveTo>
                    <a:pt x="979805" y="3672205"/>
                  </a:moveTo>
                  <a:cubicBezTo>
                    <a:pt x="299339" y="2575306"/>
                    <a:pt x="0" y="1284478"/>
                    <a:pt x="128016" y="0"/>
                  </a:cubicBezTo>
                  <a:lnTo>
                    <a:pt x="153289" y="2540"/>
                  </a:lnTo>
                  <a:cubicBezTo>
                    <a:pt x="25781" y="1281430"/>
                    <a:pt x="323977" y="2566670"/>
                    <a:pt x="1001395" y="3658870"/>
                  </a:cubicBezTo>
                  <a:close/>
                </a:path>
              </a:pathLst>
            </a:custGeom>
            <a:solidFill>
              <a:srgbClr val="0B3B5A"/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4735075" y="4472575"/>
            <a:ext cx="4011950" cy="183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2"/>
              </a:lnSpc>
            </a:pPr>
            <a:r>
              <a:rPr lang="en-US" sz="4400"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rPr>
              <a:t>Local Municipalities</a:t>
            </a:r>
          </a:p>
        </p:txBody>
      </p:sp>
      <p:grpSp>
        <p:nvGrpSpPr>
          <p:cNvPr name="Group 32" id="32"/>
          <p:cNvGrpSpPr/>
          <p:nvPr/>
        </p:nvGrpSpPr>
        <p:grpSpPr>
          <a:xfrm rot="5766402">
            <a:off x="7310183" y="746197"/>
            <a:ext cx="8795106" cy="8795106"/>
            <a:chOff x="0" y="0"/>
            <a:chExt cx="11726808" cy="1172680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8143494" y="464693"/>
              <a:ext cx="2560955" cy="2105025"/>
            </a:xfrm>
            <a:custGeom>
              <a:avLst/>
              <a:gdLst/>
              <a:ahLst/>
              <a:cxnLst/>
              <a:rect r="r" b="b" t="t" l="l"/>
              <a:pathLst>
                <a:path h="2105025" w="2560955">
                  <a:moveTo>
                    <a:pt x="4953" y="0"/>
                  </a:moveTo>
                  <a:cubicBezTo>
                    <a:pt x="6604" y="0"/>
                    <a:pt x="8382" y="381"/>
                    <a:pt x="9906" y="1016"/>
                  </a:cubicBezTo>
                  <a:cubicBezTo>
                    <a:pt x="1042670" y="439166"/>
                    <a:pt x="1927987" y="1164463"/>
                    <a:pt x="2560955" y="2090674"/>
                  </a:cubicBezTo>
                  <a:lnTo>
                    <a:pt x="2540000" y="2105025"/>
                  </a:lnTo>
                  <a:cubicBezTo>
                    <a:pt x="1909826" y="1182878"/>
                    <a:pt x="1028192" y="460756"/>
                    <a:pt x="0" y="24511"/>
                  </a:cubicBezTo>
                  <a:lnTo>
                    <a:pt x="4953" y="12827"/>
                  </a:lnTo>
                  <a:lnTo>
                    <a:pt x="4953" y="25527"/>
                  </a:lnTo>
                  <a:close/>
                </a:path>
              </a:pathLst>
            </a:custGeom>
            <a:solidFill>
              <a:srgbClr val="449660"/>
            </a:solidFill>
          </p:spPr>
        </p:sp>
      </p:grpSp>
      <p:grpSp>
        <p:nvGrpSpPr>
          <p:cNvPr name="Group 34" id="34"/>
          <p:cNvGrpSpPr/>
          <p:nvPr/>
        </p:nvGrpSpPr>
        <p:grpSpPr>
          <a:xfrm rot="-9161301">
            <a:off x="5954298" y="923338"/>
            <a:ext cx="8795338" cy="8795338"/>
            <a:chOff x="0" y="0"/>
            <a:chExt cx="11727117" cy="1172711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10726674" y="5557520"/>
              <a:ext cx="1058037" cy="3550158"/>
            </a:xfrm>
            <a:custGeom>
              <a:avLst/>
              <a:gdLst/>
              <a:ahLst/>
              <a:cxnLst/>
              <a:rect r="r" b="b" t="t" l="l"/>
              <a:pathLst>
                <a:path h="3550158" w="1058037">
                  <a:moveTo>
                    <a:pt x="992378" y="0"/>
                  </a:moveTo>
                  <a:cubicBezTo>
                    <a:pt x="1058037" y="1256919"/>
                    <a:pt x="717550" y="2501646"/>
                    <a:pt x="21209" y="3550158"/>
                  </a:cubicBezTo>
                  <a:lnTo>
                    <a:pt x="0" y="3536061"/>
                  </a:lnTo>
                  <a:cubicBezTo>
                    <a:pt x="693420" y="2492121"/>
                    <a:pt x="1032383" y="1252729"/>
                    <a:pt x="966978" y="1271"/>
                  </a:cubicBezTo>
                  <a:close/>
                </a:path>
              </a:pathLst>
            </a:custGeom>
            <a:solidFill>
              <a:srgbClr val="FA6900"/>
            </a:solid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83642" y="2289829"/>
            <a:ext cx="3835351" cy="6233393"/>
          </a:xfrm>
          <a:custGeom>
            <a:avLst/>
            <a:gdLst/>
            <a:ahLst/>
            <a:cxnLst/>
            <a:rect r="r" b="b" t="t" l="l"/>
            <a:pathLst>
              <a:path h="6233393" w="3835351">
                <a:moveTo>
                  <a:pt x="0" y="0"/>
                </a:moveTo>
                <a:lnTo>
                  <a:pt x="3835351" y="0"/>
                </a:lnTo>
                <a:lnTo>
                  <a:pt x="3835351" y="6233393"/>
                </a:lnTo>
                <a:lnTo>
                  <a:pt x="0" y="6233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83642" y="2289829"/>
            <a:ext cx="3835351" cy="6233393"/>
            <a:chOff x="0" y="0"/>
            <a:chExt cx="3409201" cy="55407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09188" cy="5540756"/>
            </a:xfrm>
            <a:custGeom>
              <a:avLst/>
              <a:gdLst/>
              <a:ahLst/>
              <a:cxnLst/>
              <a:rect r="r" b="b" t="t" l="l"/>
              <a:pathLst>
                <a:path h="5540756" w="3409188">
                  <a:moveTo>
                    <a:pt x="567436" y="0"/>
                  </a:moveTo>
                  <a:cubicBezTo>
                    <a:pt x="254000" y="381"/>
                    <a:pt x="0" y="254635"/>
                    <a:pt x="0" y="568198"/>
                  </a:cubicBezTo>
                  <a:lnTo>
                    <a:pt x="0" y="4972558"/>
                  </a:lnTo>
                  <a:cubicBezTo>
                    <a:pt x="0" y="5286375"/>
                    <a:pt x="254381" y="5540756"/>
                    <a:pt x="568198" y="5540756"/>
                  </a:cubicBezTo>
                  <a:lnTo>
                    <a:pt x="2840990" y="5540756"/>
                  </a:lnTo>
                  <a:cubicBezTo>
                    <a:pt x="3154807" y="5540756"/>
                    <a:pt x="3409188" y="5286375"/>
                    <a:pt x="3409188" y="4972558"/>
                  </a:cubicBezTo>
                  <a:lnTo>
                    <a:pt x="3409188" y="568198"/>
                  </a:lnTo>
                  <a:cubicBezTo>
                    <a:pt x="3409188" y="417449"/>
                    <a:pt x="3349371" y="272923"/>
                    <a:pt x="3242818" y="166370"/>
                  </a:cubicBezTo>
                  <a:cubicBezTo>
                    <a:pt x="3136392" y="60071"/>
                    <a:pt x="2992120" y="254"/>
                    <a:pt x="2841752" y="0"/>
                  </a:cubicBezTo>
                  <a:close/>
                </a:path>
              </a:pathLst>
            </a:custGeom>
            <a:blipFill>
              <a:blip r:embed="rId5"/>
              <a:stretch>
                <a:fillRect l="-47783" t="0" r="-68742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154544" y="2379069"/>
            <a:ext cx="4725905" cy="5181305"/>
          </a:xfrm>
          <a:custGeom>
            <a:avLst/>
            <a:gdLst/>
            <a:ahLst/>
            <a:cxnLst/>
            <a:rect r="r" b="b" t="t" l="l"/>
            <a:pathLst>
              <a:path h="5181305" w="4725905">
                <a:moveTo>
                  <a:pt x="0" y="0"/>
                </a:moveTo>
                <a:lnTo>
                  <a:pt x="4725905" y="0"/>
                </a:lnTo>
                <a:lnTo>
                  <a:pt x="4725905" y="5181305"/>
                </a:lnTo>
                <a:lnTo>
                  <a:pt x="0" y="51813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54544" y="2379069"/>
            <a:ext cx="4725905" cy="5181305"/>
            <a:chOff x="0" y="0"/>
            <a:chExt cx="4200804" cy="46056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00779" cy="4605655"/>
            </a:xfrm>
            <a:custGeom>
              <a:avLst/>
              <a:gdLst/>
              <a:ahLst/>
              <a:cxnLst/>
              <a:rect r="r" b="b" t="t" l="l"/>
              <a:pathLst>
                <a:path h="4605655" w="4200779">
                  <a:moveTo>
                    <a:pt x="700151" y="0"/>
                  </a:moveTo>
                  <a:cubicBezTo>
                    <a:pt x="313436" y="0"/>
                    <a:pt x="0" y="313436"/>
                    <a:pt x="0" y="700151"/>
                  </a:cubicBezTo>
                  <a:lnTo>
                    <a:pt x="0" y="3905504"/>
                  </a:lnTo>
                  <a:cubicBezTo>
                    <a:pt x="0" y="4292219"/>
                    <a:pt x="313436" y="4605655"/>
                    <a:pt x="700151" y="4605655"/>
                  </a:cubicBezTo>
                  <a:lnTo>
                    <a:pt x="3500628" y="4605655"/>
                  </a:lnTo>
                  <a:cubicBezTo>
                    <a:pt x="3887343" y="4605655"/>
                    <a:pt x="4200779" y="4292219"/>
                    <a:pt x="4200779" y="3905504"/>
                  </a:cubicBezTo>
                  <a:lnTo>
                    <a:pt x="4200779" y="700151"/>
                  </a:lnTo>
                  <a:cubicBezTo>
                    <a:pt x="4200779" y="514477"/>
                    <a:pt x="4126992" y="336423"/>
                    <a:pt x="3995674" y="205105"/>
                  </a:cubicBezTo>
                  <a:cubicBezTo>
                    <a:pt x="3864356" y="73787"/>
                    <a:pt x="3686302" y="0"/>
                    <a:pt x="3500628" y="0"/>
                  </a:cubicBezTo>
                  <a:close/>
                </a:path>
              </a:pathLst>
            </a:custGeom>
            <a:blipFill>
              <a:blip r:embed="rId8"/>
              <a:stretch>
                <a:fillRect l="0" t="0" r="0" b="-21527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1586448" y="2796978"/>
            <a:ext cx="5290647" cy="4534652"/>
          </a:xfrm>
          <a:custGeom>
            <a:avLst/>
            <a:gdLst/>
            <a:ahLst/>
            <a:cxnLst/>
            <a:rect r="r" b="b" t="t" l="l"/>
            <a:pathLst>
              <a:path h="4534652" w="5290647">
                <a:moveTo>
                  <a:pt x="0" y="0"/>
                </a:moveTo>
                <a:lnTo>
                  <a:pt x="5290647" y="0"/>
                </a:lnTo>
                <a:lnTo>
                  <a:pt x="5290647" y="4534653"/>
                </a:lnTo>
                <a:lnTo>
                  <a:pt x="0" y="45346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1586448" y="2796978"/>
            <a:ext cx="5290647" cy="4534652"/>
            <a:chOff x="0" y="0"/>
            <a:chExt cx="4702797" cy="40308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02810" cy="4030853"/>
            </a:xfrm>
            <a:custGeom>
              <a:avLst/>
              <a:gdLst/>
              <a:ahLst/>
              <a:cxnLst/>
              <a:rect r="r" b="b" t="t" l="l"/>
              <a:pathLst>
                <a:path h="4030853" w="4702810">
                  <a:moveTo>
                    <a:pt x="671830" y="0"/>
                  </a:moveTo>
                  <a:cubicBezTo>
                    <a:pt x="300736" y="0"/>
                    <a:pt x="0" y="300736"/>
                    <a:pt x="0" y="671830"/>
                  </a:cubicBezTo>
                  <a:lnTo>
                    <a:pt x="0" y="3359023"/>
                  </a:lnTo>
                  <a:cubicBezTo>
                    <a:pt x="0" y="3730117"/>
                    <a:pt x="300736" y="4030853"/>
                    <a:pt x="671830" y="4030853"/>
                  </a:cubicBezTo>
                  <a:lnTo>
                    <a:pt x="4030980" y="4030853"/>
                  </a:lnTo>
                  <a:cubicBezTo>
                    <a:pt x="4401693" y="4030853"/>
                    <a:pt x="4702302" y="3730498"/>
                    <a:pt x="4702810" y="3359912"/>
                  </a:cubicBezTo>
                  <a:lnTo>
                    <a:pt x="4702810" y="671068"/>
                  </a:lnTo>
                  <a:cubicBezTo>
                    <a:pt x="4702556" y="493141"/>
                    <a:pt x="4631817" y="322580"/>
                    <a:pt x="4506087" y="196850"/>
                  </a:cubicBezTo>
                  <a:cubicBezTo>
                    <a:pt x="4380103" y="70739"/>
                    <a:pt x="4209161" y="0"/>
                    <a:pt x="4030980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0" r="0" b="-55545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813084" y="7744611"/>
            <a:ext cx="3621153" cy="1385102"/>
          </a:xfrm>
          <a:custGeom>
            <a:avLst/>
            <a:gdLst/>
            <a:ahLst/>
            <a:cxnLst/>
            <a:rect r="r" b="b" t="t" l="l"/>
            <a:pathLst>
              <a:path h="1385102" w="3621153">
                <a:moveTo>
                  <a:pt x="0" y="0"/>
                </a:moveTo>
                <a:lnTo>
                  <a:pt x="3621152" y="0"/>
                </a:lnTo>
                <a:lnTo>
                  <a:pt x="3621152" y="1385101"/>
                </a:lnTo>
                <a:lnTo>
                  <a:pt x="0" y="13851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294908" y="6222863"/>
            <a:ext cx="1520547" cy="784798"/>
          </a:xfrm>
          <a:custGeom>
            <a:avLst/>
            <a:gdLst/>
            <a:ahLst/>
            <a:cxnLst/>
            <a:rect r="r" b="b" t="t" l="l"/>
            <a:pathLst>
              <a:path h="784798" w="1520547">
                <a:moveTo>
                  <a:pt x="0" y="0"/>
                </a:moveTo>
                <a:lnTo>
                  <a:pt x="1520547" y="0"/>
                </a:lnTo>
                <a:lnTo>
                  <a:pt x="1520547" y="784799"/>
                </a:lnTo>
                <a:lnTo>
                  <a:pt x="0" y="7847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515596" y="8685000"/>
            <a:ext cx="2933995" cy="1015656"/>
          </a:xfrm>
          <a:custGeom>
            <a:avLst/>
            <a:gdLst/>
            <a:ahLst/>
            <a:cxnLst/>
            <a:rect r="r" b="b" t="t" l="l"/>
            <a:pathLst>
              <a:path h="1015656" w="2933995">
                <a:moveTo>
                  <a:pt x="0" y="0"/>
                </a:moveTo>
                <a:lnTo>
                  <a:pt x="2933996" y="0"/>
                </a:lnTo>
                <a:lnTo>
                  <a:pt x="2933996" y="1015655"/>
                </a:lnTo>
                <a:lnTo>
                  <a:pt x="0" y="101565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014970" y="2530831"/>
            <a:ext cx="1607844" cy="784798"/>
          </a:xfrm>
          <a:custGeom>
            <a:avLst/>
            <a:gdLst/>
            <a:ahLst/>
            <a:cxnLst/>
            <a:rect r="r" b="b" t="t" l="l"/>
            <a:pathLst>
              <a:path h="784798" w="1607844">
                <a:moveTo>
                  <a:pt x="0" y="0"/>
                </a:moveTo>
                <a:lnTo>
                  <a:pt x="1607843" y="0"/>
                </a:lnTo>
                <a:lnTo>
                  <a:pt x="1607843" y="784798"/>
                </a:lnTo>
                <a:lnTo>
                  <a:pt x="0" y="7847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28157" y="331013"/>
            <a:ext cx="17831700" cy="1477799"/>
          </a:xfrm>
          <a:custGeom>
            <a:avLst/>
            <a:gdLst/>
            <a:ahLst/>
            <a:cxnLst/>
            <a:rect r="r" b="b" t="t" l="l"/>
            <a:pathLst>
              <a:path h="1477799" w="17831700">
                <a:moveTo>
                  <a:pt x="0" y="0"/>
                </a:moveTo>
                <a:lnTo>
                  <a:pt x="17831700" y="0"/>
                </a:lnTo>
                <a:lnTo>
                  <a:pt x="17831700" y="1477799"/>
                </a:lnTo>
                <a:lnTo>
                  <a:pt x="0" y="147779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581215" y="7678431"/>
            <a:ext cx="3142350" cy="1385102"/>
          </a:xfrm>
          <a:custGeom>
            <a:avLst/>
            <a:gdLst/>
            <a:ahLst/>
            <a:cxnLst/>
            <a:rect r="r" b="b" t="t" l="l"/>
            <a:pathLst>
              <a:path h="1385102" w="3142350">
                <a:moveTo>
                  <a:pt x="0" y="0"/>
                </a:moveTo>
                <a:lnTo>
                  <a:pt x="3142350" y="0"/>
                </a:lnTo>
                <a:lnTo>
                  <a:pt x="3142350" y="1385102"/>
                </a:lnTo>
                <a:lnTo>
                  <a:pt x="0" y="13851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015420" y="6421317"/>
            <a:ext cx="1607844" cy="784798"/>
          </a:xfrm>
          <a:custGeom>
            <a:avLst/>
            <a:gdLst/>
            <a:ahLst/>
            <a:cxnLst/>
            <a:rect r="r" b="b" t="t" l="l"/>
            <a:pathLst>
              <a:path h="784798" w="1607844">
                <a:moveTo>
                  <a:pt x="0" y="0"/>
                </a:moveTo>
                <a:lnTo>
                  <a:pt x="1607843" y="0"/>
                </a:lnTo>
                <a:lnTo>
                  <a:pt x="1607843" y="784798"/>
                </a:lnTo>
                <a:lnTo>
                  <a:pt x="0" y="78479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727673" y="85411"/>
            <a:ext cx="6661261" cy="670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b="true" sz="4800">
                <a:solidFill>
                  <a:srgbClr val="2694DC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IN-PERSON PROGRAM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58948" y="743779"/>
            <a:ext cx="14338521" cy="133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4"/>
              </a:lnSpc>
            </a:pPr>
            <a:r>
              <a:rPr lang="en-US" b="true" sz="4800">
                <a:solidFill>
                  <a:srgbClr val="2694DC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June - August (San Joaquin County sites in Stockton and Manteca)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423496" y="6277451"/>
            <a:ext cx="1258929" cy="576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b="true" sz="3299">
                <a:solidFill>
                  <a:srgbClr val="459663"/>
                </a:solidFill>
                <a:latin typeface="Raleway Bold"/>
                <a:ea typeface="Raleway Bold"/>
                <a:cs typeface="Raleway Bold"/>
                <a:sym typeface="Raleway Bold"/>
              </a:rPr>
              <a:t>Step 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43557" y="2585418"/>
            <a:ext cx="1288861" cy="576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b="true" sz="3300">
                <a:solidFill>
                  <a:srgbClr val="459663"/>
                </a:solidFill>
                <a:latin typeface="Raleway Bold"/>
                <a:ea typeface="Raleway Bold"/>
                <a:cs typeface="Raleway Bold"/>
                <a:sym typeface="Raleway Bold"/>
              </a:rPr>
              <a:t>Step 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144007" y="6475905"/>
            <a:ext cx="1286289" cy="576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b="true" sz="3300">
                <a:solidFill>
                  <a:srgbClr val="459663"/>
                </a:solidFill>
                <a:latin typeface="Raleway Bold"/>
                <a:ea typeface="Raleway Bold"/>
                <a:cs typeface="Raleway Bold"/>
                <a:sym typeface="Raleway Bold"/>
              </a:rPr>
              <a:t>Step 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968232" y="7865274"/>
            <a:ext cx="3452817" cy="1104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Basic assessment of the homes’ energy and water use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694519" y="8805662"/>
            <a:ext cx="2628943" cy="739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Installation of eﬃciency devices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883196" y="7799094"/>
            <a:ext cx="2665005" cy="739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Customer Pledge and Resource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593370" y="8530614"/>
            <a:ext cx="1140985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Sharing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63867" y="4864508"/>
            <a:ext cx="556198" cy="479246"/>
          </a:xfrm>
          <a:custGeom>
            <a:avLst/>
            <a:gdLst/>
            <a:ahLst/>
            <a:cxnLst/>
            <a:rect r="r" b="b" t="t" l="l"/>
            <a:pathLst>
              <a:path h="479246" w="556198">
                <a:moveTo>
                  <a:pt x="0" y="0"/>
                </a:moveTo>
                <a:lnTo>
                  <a:pt x="556198" y="0"/>
                </a:lnTo>
                <a:lnTo>
                  <a:pt x="556198" y="479246"/>
                </a:lnTo>
                <a:lnTo>
                  <a:pt x="0" y="479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18895" y="2948997"/>
            <a:ext cx="556198" cy="479246"/>
          </a:xfrm>
          <a:custGeom>
            <a:avLst/>
            <a:gdLst/>
            <a:ahLst/>
            <a:cxnLst/>
            <a:rect r="r" b="b" t="t" l="l"/>
            <a:pathLst>
              <a:path h="479246" w="556198">
                <a:moveTo>
                  <a:pt x="0" y="0"/>
                </a:moveTo>
                <a:lnTo>
                  <a:pt x="556198" y="0"/>
                </a:lnTo>
                <a:lnTo>
                  <a:pt x="556198" y="479246"/>
                </a:lnTo>
                <a:lnTo>
                  <a:pt x="0" y="4792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627225" y="0"/>
            <a:ext cx="14623199" cy="1145243"/>
          </a:xfrm>
          <a:custGeom>
            <a:avLst/>
            <a:gdLst/>
            <a:ahLst/>
            <a:cxnLst/>
            <a:rect r="r" b="b" t="t" l="l"/>
            <a:pathLst>
              <a:path h="1145243" w="14623199">
                <a:moveTo>
                  <a:pt x="0" y="0"/>
                </a:moveTo>
                <a:lnTo>
                  <a:pt x="14623199" y="0"/>
                </a:lnTo>
                <a:lnTo>
                  <a:pt x="14623199" y="1145243"/>
                </a:lnTo>
                <a:lnTo>
                  <a:pt x="0" y="1145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582490" y="5112268"/>
            <a:ext cx="2523573" cy="3903559"/>
          </a:xfrm>
          <a:custGeom>
            <a:avLst/>
            <a:gdLst/>
            <a:ahLst/>
            <a:cxnLst/>
            <a:rect r="r" b="b" t="t" l="l"/>
            <a:pathLst>
              <a:path h="3903559" w="2523573">
                <a:moveTo>
                  <a:pt x="0" y="0"/>
                </a:moveTo>
                <a:lnTo>
                  <a:pt x="2523573" y="0"/>
                </a:lnTo>
                <a:lnTo>
                  <a:pt x="2523573" y="3903559"/>
                </a:lnTo>
                <a:lnTo>
                  <a:pt x="0" y="39035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82490" y="5112268"/>
            <a:ext cx="2523573" cy="3903559"/>
          </a:xfrm>
          <a:custGeom>
            <a:avLst/>
            <a:gdLst/>
            <a:ahLst/>
            <a:cxnLst/>
            <a:rect r="r" b="b" t="t" l="l"/>
            <a:pathLst>
              <a:path h="3903559" w="2523573">
                <a:moveTo>
                  <a:pt x="0" y="0"/>
                </a:moveTo>
                <a:lnTo>
                  <a:pt x="2523573" y="0"/>
                </a:lnTo>
                <a:lnTo>
                  <a:pt x="2523573" y="3903559"/>
                </a:lnTo>
                <a:lnTo>
                  <a:pt x="0" y="39035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10446" y="9015813"/>
            <a:ext cx="3467705" cy="725405"/>
          </a:xfrm>
          <a:custGeom>
            <a:avLst/>
            <a:gdLst/>
            <a:ahLst/>
            <a:cxnLst/>
            <a:rect r="r" b="b" t="t" l="l"/>
            <a:pathLst>
              <a:path h="725405" w="3467705">
                <a:moveTo>
                  <a:pt x="0" y="0"/>
                </a:moveTo>
                <a:lnTo>
                  <a:pt x="3467705" y="0"/>
                </a:lnTo>
                <a:lnTo>
                  <a:pt x="3467705" y="725405"/>
                </a:lnTo>
                <a:lnTo>
                  <a:pt x="0" y="7254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95510" y="2280442"/>
            <a:ext cx="3314443" cy="3314457"/>
          </a:xfrm>
          <a:custGeom>
            <a:avLst/>
            <a:gdLst/>
            <a:ahLst/>
            <a:cxnLst/>
            <a:rect r="r" b="b" t="t" l="l"/>
            <a:pathLst>
              <a:path h="3314457" w="3314443">
                <a:moveTo>
                  <a:pt x="0" y="0"/>
                </a:moveTo>
                <a:lnTo>
                  <a:pt x="3314443" y="0"/>
                </a:lnTo>
                <a:lnTo>
                  <a:pt x="3314443" y="3314457"/>
                </a:lnTo>
                <a:lnTo>
                  <a:pt x="0" y="33144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95510" y="2280442"/>
            <a:ext cx="3314443" cy="3314457"/>
          </a:xfrm>
          <a:custGeom>
            <a:avLst/>
            <a:gdLst/>
            <a:ahLst/>
            <a:cxnLst/>
            <a:rect r="r" b="b" t="t" l="l"/>
            <a:pathLst>
              <a:path h="3314457" w="3314443">
                <a:moveTo>
                  <a:pt x="0" y="0"/>
                </a:moveTo>
                <a:lnTo>
                  <a:pt x="3314443" y="0"/>
                </a:lnTo>
                <a:lnTo>
                  <a:pt x="3314443" y="3314457"/>
                </a:lnTo>
                <a:lnTo>
                  <a:pt x="0" y="331445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518886" y="5109667"/>
            <a:ext cx="3467705" cy="3467719"/>
          </a:xfrm>
          <a:custGeom>
            <a:avLst/>
            <a:gdLst/>
            <a:ahLst/>
            <a:cxnLst/>
            <a:rect r="r" b="b" t="t" l="l"/>
            <a:pathLst>
              <a:path h="3467719" w="3467705">
                <a:moveTo>
                  <a:pt x="0" y="0"/>
                </a:moveTo>
                <a:lnTo>
                  <a:pt x="3467705" y="0"/>
                </a:lnTo>
                <a:lnTo>
                  <a:pt x="3467705" y="3467719"/>
                </a:lnTo>
                <a:lnTo>
                  <a:pt x="0" y="346771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518886" y="5109667"/>
            <a:ext cx="3467705" cy="3467719"/>
          </a:xfrm>
          <a:custGeom>
            <a:avLst/>
            <a:gdLst/>
            <a:ahLst/>
            <a:cxnLst/>
            <a:rect r="r" b="b" t="t" l="l"/>
            <a:pathLst>
              <a:path h="3467719" w="3467705">
                <a:moveTo>
                  <a:pt x="0" y="0"/>
                </a:moveTo>
                <a:lnTo>
                  <a:pt x="3467705" y="0"/>
                </a:lnTo>
                <a:lnTo>
                  <a:pt x="3467705" y="3467719"/>
                </a:lnTo>
                <a:lnTo>
                  <a:pt x="0" y="346771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372068" y="1692240"/>
            <a:ext cx="3915932" cy="1015656"/>
          </a:xfrm>
          <a:custGeom>
            <a:avLst/>
            <a:gdLst/>
            <a:ahLst/>
            <a:cxnLst/>
            <a:rect r="r" b="b" t="t" l="l"/>
            <a:pathLst>
              <a:path h="1015656" w="3915932">
                <a:moveTo>
                  <a:pt x="0" y="0"/>
                </a:moveTo>
                <a:lnTo>
                  <a:pt x="3915932" y="0"/>
                </a:lnTo>
                <a:lnTo>
                  <a:pt x="3915932" y="1015656"/>
                </a:lnTo>
                <a:lnTo>
                  <a:pt x="0" y="101565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30238" y="6249824"/>
            <a:ext cx="2927823" cy="2595467"/>
          </a:xfrm>
          <a:custGeom>
            <a:avLst/>
            <a:gdLst/>
            <a:ahLst/>
            <a:cxnLst/>
            <a:rect r="r" b="b" t="t" l="l"/>
            <a:pathLst>
              <a:path h="2595467" w="2927823">
                <a:moveTo>
                  <a:pt x="0" y="0"/>
                </a:moveTo>
                <a:lnTo>
                  <a:pt x="2927823" y="0"/>
                </a:lnTo>
                <a:lnTo>
                  <a:pt x="2927823" y="2595467"/>
                </a:lnTo>
                <a:lnTo>
                  <a:pt x="0" y="259546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30238" y="6249824"/>
            <a:ext cx="2927823" cy="2595467"/>
          </a:xfrm>
          <a:custGeom>
            <a:avLst/>
            <a:gdLst/>
            <a:ahLst/>
            <a:cxnLst/>
            <a:rect r="r" b="b" t="t" l="l"/>
            <a:pathLst>
              <a:path h="2595467" w="2927823">
                <a:moveTo>
                  <a:pt x="0" y="0"/>
                </a:moveTo>
                <a:lnTo>
                  <a:pt x="2927823" y="0"/>
                </a:lnTo>
                <a:lnTo>
                  <a:pt x="2927823" y="2595467"/>
                </a:lnTo>
                <a:lnTo>
                  <a:pt x="0" y="259546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90613" y="3428257"/>
            <a:ext cx="1624560" cy="1662293"/>
          </a:xfrm>
          <a:custGeom>
            <a:avLst/>
            <a:gdLst/>
            <a:ahLst/>
            <a:cxnLst/>
            <a:rect r="r" b="b" t="t" l="l"/>
            <a:pathLst>
              <a:path h="1662293" w="1624560">
                <a:moveTo>
                  <a:pt x="0" y="0"/>
                </a:moveTo>
                <a:lnTo>
                  <a:pt x="1624560" y="0"/>
                </a:lnTo>
                <a:lnTo>
                  <a:pt x="1624560" y="1662294"/>
                </a:lnTo>
                <a:lnTo>
                  <a:pt x="0" y="166229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372068" y="7895644"/>
            <a:ext cx="3915932" cy="1662293"/>
          </a:xfrm>
          <a:custGeom>
            <a:avLst/>
            <a:gdLst/>
            <a:ahLst/>
            <a:cxnLst/>
            <a:rect r="r" b="b" t="t" l="l"/>
            <a:pathLst>
              <a:path h="1662293" w="3915932">
                <a:moveTo>
                  <a:pt x="0" y="0"/>
                </a:moveTo>
                <a:lnTo>
                  <a:pt x="3915932" y="0"/>
                </a:lnTo>
                <a:lnTo>
                  <a:pt x="3915932" y="1662293"/>
                </a:lnTo>
                <a:lnTo>
                  <a:pt x="0" y="166229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90613" y="3428257"/>
            <a:ext cx="1624560" cy="1662293"/>
          </a:xfrm>
          <a:custGeom>
            <a:avLst/>
            <a:gdLst/>
            <a:ahLst/>
            <a:cxnLst/>
            <a:rect r="r" b="b" t="t" l="l"/>
            <a:pathLst>
              <a:path h="1662293" w="1624560">
                <a:moveTo>
                  <a:pt x="0" y="0"/>
                </a:moveTo>
                <a:lnTo>
                  <a:pt x="1624560" y="0"/>
                </a:lnTo>
                <a:lnTo>
                  <a:pt x="1624560" y="1662294"/>
                </a:lnTo>
                <a:lnTo>
                  <a:pt x="0" y="1662294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-34510" t="-14909" r="-26369" b="-452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0" y="2514381"/>
            <a:ext cx="3205786" cy="1754548"/>
          </a:xfrm>
          <a:custGeom>
            <a:avLst/>
            <a:gdLst/>
            <a:ahLst/>
            <a:cxnLst/>
            <a:rect r="r" b="b" t="t" l="l"/>
            <a:pathLst>
              <a:path h="1754548" w="3205786">
                <a:moveTo>
                  <a:pt x="0" y="0"/>
                </a:moveTo>
                <a:lnTo>
                  <a:pt x="3205786" y="0"/>
                </a:lnTo>
                <a:lnTo>
                  <a:pt x="3205786" y="1754548"/>
                </a:lnTo>
                <a:lnTo>
                  <a:pt x="0" y="175454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165878" y="5769635"/>
            <a:ext cx="3798046" cy="2902320"/>
          </a:xfrm>
          <a:custGeom>
            <a:avLst/>
            <a:gdLst/>
            <a:ahLst/>
            <a:cxnLst/>
            <a:rect r="r" b="b" t="t" l="l"/>
            <a:pathLst>
              <a:path h="2902320" w="3798046">
                <a:moveTo>
                  <a:pt x="0" y="0"/>
                </a:moveTo>
                <a:lnTo>
                  <a:pt x="3798046" y="0"/>
                </a:lnTo>
                <a:lnTo>
                  <a:pt x="3798046" y="2902320"/>
                </a:lnTo>
                <a:lnTo>
                  <a:pt x="0" y="290232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165878" y="5769635"/>
            <a:ext cx="3798046" cy="2902320"/>
          </a:xfrm>
          <a:custGeom>
            <a:avLst/>
            <a:gdLst/>
            <a:ahLst/>
            <a:cxnLst/>
            <a:rect r="r" b="b" t="t" l="l"/>
            <a:pathLst>
              <a:path h="2902320" w="3798046">
                <a:moveTo>
                  <a:pt x="0" y="0"/>
                </a:moveTo>
                <a:lnTo>
                  <a:pt x="3798046" y="0"/>
                </a:lnTo>
                <a:lnTo>
                  <a:pt x="3798046" y="2902320"/>
                </a:lnTo>
                <a:lnTo>
                  <a:pt x="0" y="2902320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092701" y="3371321"/>
            <a:ext cx="1984091" cy="2571293"/>
          </a:xfrm>
          <a:custGeom>
            <a:avLst/>
            <a:gdLst/>
            <a:ahLst/>
            <a:cxnLst/>
            <a:rect r="r" b="b" t="t" l="l"/>
            <a:pathLst>
              <a:path h="2571293" w="1984091">
                <a:moveTo>
                  <a:pt x="0" y="0"/>
                </a:moveTo>
                <a:lnTo>
                  <a:pt x="1984091" y="0"/>
                </a:lnTo>
                <a:lnTo>
                  <a:pt x="1984091" y="2571293"/>
                </a:lnTo>
                <a:lnTo>
                  <a:pt x="0" y="257129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092701" y="3371321"/>
            <a:ext cx="1984091" cy="2571293"/>
          </a:xfrm>
          <a:custGeom>
            <a:avLst/>
            <a:gdLst/>
            <a:ahLst/>
            <a:cxnLst/>
            <a:rect r="r" b="b" t="t" l="l"/>
            <a:pathLst>
              <a:path h="2571293" w="1984091">
                <a:moveTo>
                  <a:pt x="0" y="0"/>
                </a:moveTo>
                <a:lnTo>
                  <a:pt x="1984091" y="0"/>
                </a:lnTo>
                <a:lnTo>
                  <a:pt x="1984091" y="2571293"/>
                </a:lnTo>
                <a:lnTo>
                  <a:pt x="0" y="2571293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-6429" t="-21259" r="-6429" b="-2126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489811" y="2602968"/>
            <a:ext cx="3189884" cy="725476"/>
          </a:xfrm>
          <a:custGeom>
            <a:avLst/>
            <a:gdLst/>
            <a:ahLst/>
            <a:cxnLst/>
            <a:rect r="r" b="b" t="t" l="l"/>
            <a:pathLst>
              <a:path h="725476" w="3189884">
                <a:moveTo>
                  <a:pt x="0" y="0"/>
                </a:moveTo>
                <a:lnTo>
                  <a:pt x="3189885" y="0"/>
                </a:lnTo>
                <a:lnTo>
                  <a:pt x="3189885" y="725477"/>
                </a:lnTo>
                <a:lnTo>
                  <a:pt x="0" y="725477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053921" y="8615577"/>
            <a:ext cx="3467805" cy="725476"/>
          </a:xfrm>
          <a:custGeom>
            <a:avLst/>
            <a:gdLst/>
            <a:ahLst/>
            <a:cxnLst/>
            <a:rect r="r" b="b" t="t" l="l"/>
            <a:pathLst>
              <a:path h="725476" w="3467805">
                <a:moveTo>
                  <a:pt x="0" y="0"/>
                </a:moveTo>
                <a:lnTo>
                  <a:pt x="3467805" y="0"/>
                </a:lnTo>
                <a:lnTo>
                  <a:pt x="3467805" y="725476"/>
                </a:lnTo>
                <a:lnTo>
                  <a:pt x="0" y="7254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7909117" y="6008251"/>
            <a:ext cx="2699080" cy="1976818"/>
          </a:xfrm>
          <a:custGeom>
            <a:avLst/>
            <a:gdLst/>
            <a:ahLst/>
            <a:cxnLst/>
            <a:rect r="r" b="b" t="t" l="l"/>
            <a:pathLst>
              <a:path h="1976818" w="2699080">
                <a:moveTo>
                  <a:pt x="0" y="0"/>
                </a:moveTo>
                <a:lnTo>
                  <a:pt x="2699080" y="0"/>
                </a:lnTo>
                <a:lnTo>
                  <a:pt x="2699080" y="1976818"/>
                </a:lnTo>
                <a:lnTo>
                  <a:pt x="0" y="1976818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281496" y="1907710"/>
            <a:ext cx="3626453" cy="725476"/>
          </a:xfrm>
          <a:custGeom>
            <a:avLst/>
            <a:gdLst/>
            <a:ahLst/>
            <a:cxnLst/>
            <a:rect r="r" b="b" t="t" l="l"/>
            <a:pathLst>
              <a:path h="725476" w="3626453">
                <a:moveTo>
                  <a:pt x="0" y="0"/>
                </a:moveTo>
                <a:lnTo>
                  <a:pt x="3626453" y="0"/>
                </a:lnTo>
                <a:lnTo>
                  <a:pt x="3626453" y="725476"/>
                </a:lnTo>
                <a:lnTo>
                  <a:pt x="0" y="725476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7909117" y="6008251"/>
            <a:ext cx="2699080" cy="1976818"/>
          </a:xfrm>
          <a:custGeom>
            <a:avLst/>
            <a:gdLst/>
            <a:ahLst/>
            <a:cxnLst/>
            <a:rect r="r" b="b" t="t" l="l"/>
            <a:pathLst>
              <a:path h="1976818" w="2699080">
                <a:moveTo>
                  <a:pt x="0" y="0"/>
                </a:moveTo>
                <a:lnTo>
                  <a:pt x="2699080" y="0"/>
                </a:lnTo>
                <a:lnTo>
                  <a:pt x="2699080" y="1976818"/>
                </a:lnTo>
                <a:lnTo>
                  <a:pt x="0" y="1976818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 l="0" t="0" r="0" b="-5289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7524769" y="8405522"/>
            <a:ext cx="3467805" cy="725476"/>
          </a:xfrm>
          <a:custGeom>
            <a:avLst/>
            <a:gdLst/>
            <a:ahLst/>
            <a:cxnLst/>
            <a:rect r="r" b="b" t="t" l="l"/>
            <a:pathLst>
              <a:path h="725476" w="3467805">
                <a:moveTo>
                  <a:pt x="0" y="0"/>
                </a:moveTo>
                <a:lnTo>
                  <a:pt x="3467805" y="0"/>
                </a:lnTo>
                <a:lnTo>
                  <a:pt x="3467805" y="725476"/>
                </a:lnTo>
                <a:lnTo>
                  <a:pt x="0" y="7254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216813" y="2864644"/>
            <a:ext cx="1755791" cy="2016152"/>
          </a:xfrm>
          <a:custGeom>
            <a:avLst/>
            <a:gdLst/>
            <a:ahLst/>
            <a:cxnLst/>
            <a:rect r="r" b="b" t="t" l="l"/>
            <a:pathLst>
              <a:path h="2016152" w="1755791">
                <a:moveTo>
                  <a:pt x="0" y="0"/>
                </a:moveTo>
                <a:lnTo>
                  <a:pt x="1755791" y="0"/>
                </a:lnTo>
                <a:lnTo>
                  <a:pt x="1755791" y="2016152"/>
                </a:lnTo>
                <a:lnTo>
                  <a:pt x="0" y="2016152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2216813" y="2864644"/>
            <a:ext cx="1755791" cy="2016152"/>
          </a:xfrm>
          <a:custGeom>
            <a:avLst/>
            <a:gdLst/>
            <a:ahLst/>
            <a:cxnLst/>
            <a:rect r="r" b="b" t="t" l="l"/>
            <a:pathLst>
              <a:path h="2016152" w="1755791">
                <a:moveTo>
                  <a:pt x="0" y="0"/>
                </a:moveTo>
                <a:lnTo>
                  <a:pt x="1755791" y="0"/>
                </a:lnTo>
                <a:lnTo>
                  <a:pt x="1755791" y="2016152"/>
                </a:lnTo>
                <a:lnTo>
                  <a:pt x="0" y="2016152"/>
                </a:lnTo>
                <a:lnTo>
                  <a:pt x="0" y="0"/>
                </a:lnTo>
                <a:close/>
              </a:path>
            </a:pathLst>
          </a:custGeom>
          <a:blipFill>
            <a:blip r:embed="rId48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438344" y="1344082"/>
            <a:ext cx="4471816" cy="4338957"/>
          </a:xfrm>
          <a:custGeom>
            <a:avLst/>
            <a:gdLst/>
            <a:ahLst/>
            <a:cxnLst/>
            <a:rect r="r" b="b" t="t" l="l"/>
            <a:pathLst>
              <a:path h="4338957" w="4471816">
                <a:moveTo>
                  <a:pt x="0" y="0"/>
                </a:moveTo>
                <a:lnTo>
                  <a:pt x="4471816" y="0"/>
                </a:lnTo>
                <a:lnTo>
                  <a:pt x="4471816" y="4338957"/>
                </a:lnTo>
                <a:lnTo>
                  <a:pt x="0" y="4338957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628050" y="3016491"/>
            <a:ext cx="2239237" cy="2571307"/>
          </a:xfrm>
          <a:custGeom>
            <a:avLst/>
            <a:gdLst/>
            <a:ahLst/>
            <a:cxnLst/>
            <a:rect r="r" b="b" t="t" l="l"/>
            <a:pathLst>
              <a:path h="2571307" w="2239237">
                <a:moveTo>
                  <a:pt x="0" y="0"/>
                </a:moveTo>
                <a:lnTo>
                  <a:pt x="2239237" y="0"/>
                </a:lnTo>
                <a:lnTo>
                  <a:pt x="2239237" y="2571307"/>
                </a:lnTo>
                <a:lnTo>
                  <a:pt x="0" y="2571307"/>
                </a:lnTo>
                <a:lnTo>
                  <a:pt x="0" y="0"/>
                </a:lnTo>
                <a:close/>
              </a:path>
            </a:pathLst>
          </a:custGeom>
          <a:blipFill>
            <a:blip r:embed="rId51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049088" y="8870766"/>
            <a:ext cx="2239108" cy="1015541"/>
          </a:xfrm>
          <a:custGeom>
            <a:avLst/>
            <a:gdLst/>
            <a:ahLst/>
            <a:cxnLst/>
            <a:rect r="r" b="b" t="t" l="l"/>
            <a:pathLst>
              <a:path h="1015541" w="2239108">
                <a:moveTo>
                  <a:pt x="0" y="0"/>
                </a:moveTo>
                <a:lnTo>
                  <a:pt x="2239109" y="0"/>
                </a:lnTo>
                <a:lnTo>
                  <a:pt x="2239109" y="1015541"/>
                </a:lnTo>
                <a:lnTo>
                  <a:pt x="0" y="1015541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4242816" y="1215009"/>
            <a:ext cx="3988541" cy="4219485"/>
          </a:xfrm>
          <a:custGeom>
            <a:avLst/>
            <a:gdLst/>
            <a:ahLst/>
            <a:cxnLst/>
            <a:rect r="r" b="b" t="t" l="l"/>
            <a:pathLst>
              <a:path h="4219485" w="3988541">
                <a:moveTo>
                  <a:pt x="0" y="0"/>
                </a:moveTo>
                <a:lnTo>
                  <a:pt x="3988541" y="0"/>
                </a:lnTo>
                <a:lnTo>
                  <a:pt x="3988541" y="4219485"/>
                </a:lnTo>
                <a:lnTo>
                  <a:pt x="0" y="4219485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5782708" y="2767946"/>
            <a:ext cx="1374886" cy="2571293"/>
          </a:xfrm>
          <a:custGeom>
            <a:avLst/>
            <a:gdLst/>
            <a:ahLst/>
            <a:cxnLst/>
            <a:rect r="r" b="b" t="t" l="l"/>
            <a:pathLst>
              <a:path h="2571293" w="1374886">
                <a:moveTo>
                  <a:pt x="0" y="0"/>
                </a:moveTo>
                <a:lnTo>
                  <a:pt x="1374887" y="0"/>
                </a:lnTo>
                <a:lnTo>
                  <a:pt x="1374887" y="2571293"/>
                </a:lnTo>
                <a:lnTo>
                  <a:pt x="0" y="2571293"/>
                </a:lnTo>
                <a:lnTo>
                  <a:pt x="0" y="0"/>
                </a:lnTo>
                <a:close/>
              </a:path>
            </a:pathLst>
          </a:custGeom>
          <a:blipFill>
            <a:blip r:embed="rId56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3755812" y="-75771"/>
            <a:ext cx="12458629" cy="1111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30"/>
              </a:lnSpc>
            </a:pPr>
            <a:r>
              <a:rPr lang="en-US" b="true" sz="6450">
                <a:solidFill>
                  <a:srgbClr val="2694DC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Green House Call Installations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10539" y="2220670"/>
            <a:ext cx="2716611" cy="739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Weatherstripping</a:t>
            </a: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tape for doors and 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78808" y="2952190"/>
            <a:ext cx="1273745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windows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77676" y="8989900"/>
            <a:ext cx="1854260" cy="366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Smart </a:t>
            </a: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plugs 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448331" y="2650665"/>
            <a:ext cx="1377744" cy="37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LED</a:t>
            </a: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light 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691204" y="3016425"/>
            <a:ext cx="803043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bulbs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613262" y="8663273"/>
            <a:ext cx="2470937" cy="740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Advanced </a:t>
            </a: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smart power strips</a:t>
            </a: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038744" y="2052657"/>
            <a:ext cx="2524101" cy="422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Smart LED</a:t>
            </a: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bulbs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694047" y="8453233"/>
            <a:ext cx="3272180" cy="740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Kitchen and bathroom sink </a:t>
            </a: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aerators</a:t>
            </a: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041376" y="1558471"/>
            <a:ext cx="3331974" cy="374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Foam </a:t>
            </a:r>
            <a:r>
              <a:rPr lang="en-US" b="true" sz="2399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outlet insulation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8296451" y="1925745"/>
            <a:ext cx="2881389" cy="366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b="true" sz="2399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gaskets 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2432854" y="1955406"/>
            <a:ext cx="1421721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Low-ﬂow 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2085010" y="2322695"/>
            <a:ext cx="2060615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shower heads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767099" y="9063509"/>
            <a:ext cx="2277628" cy="740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Energy Savings Tips </a:t>
            </a: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Booklet 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4990002" y="8014778"/>
            <a:ext cx="3107403" cy="740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Induction-compatible </a:t>
            </a: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cookware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4874502" y="1811374"/>
            <a:ext cx="3422342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Single burner induction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5911489" y="2178663"/>
            <a:ext cx="1226796" cy="373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cooktop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942878" cy="10287000"/>
          </a:xfrm>
          <a:custGeom>
            <a:avLst/>
            <a:gdLst/>
            <a:ahLst/>
            <a:cxnLst/>
            <a:rect r="r" b="b" t="t" l="l"/>
            <a:pathLst>
              <a:path h="10287000" w="15942878">
                <a:moveTo>
                  <a:pt x="0" y="0"/>
                </a:moveTo>
                <a:lnTo>
                  <a:pt x="15942878" y="0"/>
                </a:lnTo>
                <a:lnTo>
                  <a:pt x="159428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5942878" cy="10287000"/>
          </a:xfrm>
          <a:custGeom>
            <a:avLst/>
            <a:gdLst/>
            <a:ahLst/>
            <a:cxnLst/>
            <a:rect r="r" b="b" t="t" l="l"/>
            <a:pathLst>
              <a:path h="10287000" w="15942878">
                <a:moveTo>
                  <a:pt x="0" y="0"/>
                </a:moveTo>
                <a:lnTo>
                  <a:pt x="15942878" y="0"/>
                </a:lnTo>
                <a:lnTo>
                  <a:pt x="159428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5760" r="-23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446" y="957048"/>
            <a:ext cx="4509978" cy="1127398"/>
          </a:xfrm>
          <a:custGeom>
            <a:avLst/>
            <a:gdLst/>
            <a:ahLst/>
            <a:cxnLst/>
            <a:rect r="r" b="b" t="t" l="l"/>
            <a:pathLst>
              <a:path h="1127398" w="4509978">
                <a:moveTo>
                  <a:pt x="0" y="0"/>
                </a:moveTo>
                <a:lnTo>
                  <a:pt x="4509978" y="0"/>
                </a:lnTo>
                <a:lnTo>
                  <a:pt x="4509978" y="1127398"/>
                </a:lnTo>
                <a:lnTo>
                  <a:pt x="0" y="11273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45843" y="3721794"/>
            <a:ext cx="2482082" cy="1883035"/>
          </a:xfrm>
          <a:custGeom>
            <a:avLst/>
            <a:gdLst/>
            <a:ahLst/>
            <a:cxnLst/>
            <a:rect r="r" b="b" t="t" l="l"/>
            <a:pathLst>
              <a:path h="1883035" w="2482082">
                <a:moveTo>
                  <a:pt x="0" y="0"/>
                </a:moveTo>
                <a:lnTo>
                  <a:pt x="2482082" y="0"/>
                </a:lnTo>
                <a:lnTo>
                  <a:pt x="2482082" y="1883035"/>
                </a:lnTo>
                <a:lnTo>
                  <a:pt x="0" y="18830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86311" y="119629"/>
            <a:ext cx="7096930" cy="3439944"/>
          </a:xfrm>
          <a:custGeom>
            <a:avLst/>
            <a:gdLst/>
            <a:ahLst/>
            <a:cxnLst/>
            <a:rect r="r" b="b" t="t" l="l"/>
            <a:pathLst>
              <a:path h="3439944" w="7096930">
                <a:moveTo>
                  <a:pt x="0" y="0"/>
                </a:moveTo>
                <a:lnTo>
                  <a:pt x="7096929" y="0"/>
                </a:lnTo>
                <a:lnTo>
                  <a:pt x="7096929" y="3439944"/>
                </a:lnTo>
                <a:lnTo>
                  <a:pt x="0" y="34399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3503173" y="4045834"/>
            <a:ext cx="3530956" cy="762852"/>
            <a:chOff x="0" y="0"/>
            <a:chExt cx="2353970" cy="5085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2166620" cy="320040"/>
            </a:xfrm>
            <a:custGeom>
              <a:avLst/>
              <a:gdLst/>
              <a:ahLst/>
              <a:cxnLst/>
              <a:rect r="r" b="b" t="t" l="l"/>
              <a:pathLst>
                <a:path h="320040" w="2166620">
                  <a:moveTo>
                    <a:pt x="0" y="0"/>
                  </a:moveTo>
                  <a:lnTo>
                    <a:pt x="2166620" y="0"/>
                  </a:lnTo>
                  <a:lnTo>
                    <a:pt x="2166620" y="320040"/>
                  </a:lnTo>
                  <a:lnTo>
                    <a:pt x="0" y="32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9663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3500" y="119507"/>
              <a:ext cx="2166620" cy="325501"/>
            </a:xfrm>
            <a:custGeom>
              <a:avLst/>
              <a:gdLst/>
              <a:ahLst/>
              <a:cxnLst/>
              <a:rect r="r" b="b" t="t" l="l"/>
              <a:pathLst>
                <a:path h="325501" w="2166620">
                  <a:moveTo>
                    <a:pt x="0" y="0"/>
                  </a:moveTo>
                  <a:lnTo>
                    <a:pt x="2166620" y="0"/>
                  </a:lnTo>
                  <a:lnTo>
                    <a:pt x="2166620" y="325501"/>
                  </a:lnTo>
                  <a:lnTo>
                    <a:pt x="0" y="325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30120" y="119507"/>
              <a:ext cx="60325" cy="325501"/>
            </a:xfrm>
            <a:custGeom>
              <a:avLst/>
              <a:gdLst/>
              <a:ahLst/>
              <a:cxnLst/>
              <a:rect r="r" b="b" t="t" l="l"/>
              <a:pathLst>
                <a:path h="325501" w="60325">
                  <a:moveTo>
                    <a:pt x="0" y="0"/>
                  </a:moveTo>
                  <a:lnTo>
                    <a:pt x="60325" y="0"/>
                  </a:lnTo>
                  <a:lnTo>
                    <a:pt x="60325" y="325501"/>
                  </a:lnTo>
                  <a:lnTo>
                    <a:pt x="0" y="325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80001" y="1244227"/>
            <a:ext cx="2512971" cy="420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2025 Focus Areas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940857" y="265124"/>
            <a:ext cx="2614384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315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Madera County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924490" y="745184"/>
            <a:ext cx="3017534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Madera Fall Office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68660" y="1242832"/>
            <a:ext cx="3759141" cy="54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■Madera, Chowchilla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952387" y="2185364"/>
            <a:ext cx="2590710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315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Merced County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24490" y="2665424"/>
            <a:ext cx="3371321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Los Banos Fall Office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368660" y="3163072"/>
            <a:ext cx="5367685" cy="54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■Los Banos, Gustine, Dos Palos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598428" y="4105604"/>
            <a:ext cx="3407240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b="true" sz="315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San Joaquin County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924490" y="4585664"/>
            <a:ext cx="4018488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Stockton Summer Office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368660" y="5083312"/>
            <a:ext cx="5793281" cy="54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■North Stockton, South Stockton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38890" y="5545784"/>
            <a:ext cx="5546236" cy="1006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4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(TCC), Collerville, Thornton, Woodbridge, Lockerford, Acampo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924490" y="6505904"/>
            <a:ext cx="4019717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Manteca Summer Office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368660" y="7003552"/>
            <a:ext cx="5797767" cy="543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4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■Manteca, Linden, French Camp,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838890" y="7466024"/>
            <a:ext cx="1894994" cy="52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Farmington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454260" y="701626"/>
            <a:ext cx="246459" cy="60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454260" y="2621866"/>
            <a:ext cx="246459" cy="60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454260" y="4542106"/>
            <a:ext cx="246459" cy="60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454260" y="6462346"/>
            <a:ext cx="246459" cy="60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911460" y="8382586"/>
            <a:ext cx="246459" cy="60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50">
                <a:solidFill>
                  <a:srgbClr val="2694DC"/>
                </a:solidFill>
                <a:latin typeface="Arial"/>
                <a:ea typeface="Arial"/>
                <a:cs typeface="Arial"/>
                <a:sym typeface="Arial"/>
              </a:rPr>
              <a:t>○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"/>
            <a:ext cx="18334800" cy="196800"/>
          </a:xfrm>
          <a:custGeom>
            <a:avLst/>
            <a:gdLst/>
            <a:ahLst/>
            <a:cxnLst/>
            <a:rect r="r" b="b" t="t" l="l"/>
            <a:pathLst>
              <a:path h="196800" w="18334800">
                <a:moveTo>
                  <a:pt x="0" y="0"/>
                </a:moveTo>
                <a:lnTo>
                  <a:pt x="18334800" y="0"/>
                </a:lnTo>
                <a:lnTo>
                  <a:pt x="18334800" y="196800"/>
                </a:lnTo>
                <a:lnTo>
                  <a:pt x="0" y="19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16925" y="1026750"/>
            <a:ext cx="9654150" cy="85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b="true" sz="5200">
                <a:solidFill>
                  <a:srgbClr val="2694DC"/>
                </a:solidFill>
                <a:latin typeface="Raleway Bold"/>
                <a:ea typeface="Raleway Bold"/>
                <a:cs typeface="Raleway Bold"/>
                <a:sym typeface="Raleway Bold"/>
              </a:rPr>
              <a:t>Youth Impact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15825" y="2059950"/>
            <a:ext cx="8436750" cy="3763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b="true" sz="3200">
                <a:solidFill>
                  <a:srgbClr val="212121"/>
                </a:solidFill>
                <a:latin typeface="Raleway Bold"/>
                <a:ea typeface="Raleway Bold"/>
                <a:cs typeface="Raleway Bold"/>
                <a:sym typeface="Raleway Bold"/>
              </a:rPr>
              <a:t>Site Office Structures:</a:t>
            </a:r>
          </a:p>
          <a:p>
            <a:pPr algn="l" marL="955040" indent="-4775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 Site Program Managers </a:t>
            </a:r>
          </a:p>
          <a:p>
            <a:pPr algn="l" marL="955040" indent="-4775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1 Summer Program Managers</a:t>
            </a:r>
          </a:p>
          <a:p>
            <a:pPr algn="l" marL="955040" indent="-4775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1 Youth Development Specialists</a:t>
            </a:r>
          </a:p>
          <a:p>
            <a:pPr algn="l" marL="955040" indent="-4775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8 Energy Specialist and Driver(s)</a:t>
            </a:r>
          </a:p>
          <a:p>
            <a:pPr algn="l" marL="955040" indent="-4775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1 Leaders in Field Training</a:t>
            </a:r>
          </a:p>
          <a:p>
            <a:pPr algn="l" marL="955040" indent="-4775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Hiring in Stockton and Manteca</a:t>
            </a:r>
          </a:p>
          <a:p>
            <a:pPr algn="l" marL="818606" indent="-409303" lvl="1">
              <a:lnSpc>
                <a:spcPts val="2879"/>
              </a:lnSpc>
            </a:pPr>
          </a:p>
          <a:p>
            <a:pPr algn="l" marL="818606" indent="-409303" lvl="1">
              <a:lnSpc>
                <a:spcPts val="3311"/>
              </a:lnSpc>
            </a:pPr>
          </a:p>
        </p:txBody>
      </p:sp>
      <p:sp>
        <p:nvSpPr>
          <p:cNvPr name="Freeform 5" id="5" descr="A group of people posing for a photo under a tent  Description automatically generated with medium confidence"/>
          <p:cNvSpPr/>
          <p:nvPr/>
        </p:nvSpPr>
        <p:spPr>
          <a:xfrm flipH="false" flipV="false" rot="0">
            <a:off x="9793988" y="2365454"/>
            <a:ext cx="7408126" cy="5556094"/>
          </a:xfrm>
          <a:custGeom>
            <a:avLst/>
            <a:gdLst/>
            <a:ahLst/>
            <a:cxnLst/>
            <a:rect r="r" b="b" t="t" l="l"/>
            <a:pathLst>
              <a:path h="5556094" w="7408126">
                <a:moveTo>
                  <a:pt x="0" y="0"/>
                </a:moveTo>
                <a:lnTo>
                  <a:pt x="7408126" y="0"/>
                </a:lnTo>
                <a:lnTo>
                  <a:pt x="7408126" y="5556094"/>
                </a:lnTo>
                <a:lnTo>
                  <a:pt x="0" y="5556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49" t="-3009" r="-7749" b="-1548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15825" y="5840300"/>
            <a:ext cx="8218950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b="true" sz="2799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Youth Hired to date:</a:t>
            </a:r>
          </a:p>
          <a:p>
            <a:pPr algn="l" marL="954786" indent="-477393" lvl="1">
              <a:lnSpc>
                <a:spcPts val="3359"/>
              </a:lnSpc>
              <a:buFont typeface="Arial"/>
              <a:buChar char="•"/>
            </a:pPr>
            <a:r>
              <a:rPr lang="en-US" sz="2799" u="sng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Over</a:t>
            </a:r>
            <a:r>
              <a:rPr lang="en-US" sz="2799" u="sng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 2,000 youth employed</a:t>
            </a:r>
            <a:r>
              <a:rPr lang="en-US" sz="2799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 since 2000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85425" y="8202400"/>
            <a:ext cx="7657950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For all inquiries regarding Climate Careers Recruitment please contact:</a:t>
            </a:r>
          </a:p>
          <a:p>
            <a:pPr algn="l" marL="848360" indent="-424180" lvl="1">
              <a:lnSpc>
                <a:spcPts val="2640"/>
              </a:lnSpc>
              <a:buFont typeface="Arial"/>
              <a:buChar char="•"/>
            </a:pPr>
            <a:r>
              <a:rPr lang="en-US" b="true" sz="2200">
                <a:solidFill>
                  <a:srgbClr val="212121"/>
                </a:solidFill>
                <a:latin typeface="Raleway Bold"/>
                <a:ea typeface="Raleway Bold"/>
                <a:cs typeface="Raleway Bold"/>
                <a:sym typeface="Raleway Bold"/>
              </a:rPr>
              <a:t>Gustavo Garcia - garcia@risingsunopp.org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250"/>
            <a:ext cx="9144000" cy="10287000"/>
            <a:chOff x="0" y="0"/>
            <a:chExt cx="12192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92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459663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48737" y="663718"/>
            <a:ext cx="7118081" cy="1838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b="true" sz="6000">
                <a:solidFill>
                  <a:srgbClr val="2694DC"/>
                </a:solidFill>
                <a:latin typeface="Raleway Bold"/>
                <a:ea typeface="Raleway Bold"/>
                <a:cs typeface="Raleway Bold"/>
                <a:sym typeface="Raleway Bold"/>
              </a:rPr>
              <a:t>Interested in a Green House Call?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62225" y="7236033"/>
            <a:ext cx="7907550" cy="2180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b="true" sz="42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Scan this QR code to check out our Jobs Page at Rising Sun Center for Opportunity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247120" y="2582519"/>
            <a:ext cx="4937760" cy="493776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233196" y="355686"/>
            <a:ext cx="6601455" cy="2466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Interested in a Position with Climate Careers?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083397" y="2566927"/>
            <a:ext cx="4937760" cy="4937760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861237" y="7312233"/>
            <a:ext cx="7187596" cy="2591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0"/>
              </a:lnSpc>
              <a:spcBef>
                <a:spcPct val="0"/>
              </a:spcBef>
            </a:pPr>
            <a:r>
              <a:rPr lang="en-US" b="true" sz="430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Scan this QR code to take a short 20 minute survey and become more sustainable today!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-23400" y="6"/>
            <a:ext cx="18334800" cy="196800"/>
          </a:xfrm>
          <a:custGeom>
            <a:avLst/>
            <a:gdLst/>
            <a:ahLst/>
            <a:cxnLst/>
            <a:rect r="r" b="b" t="t" l="l"/>
            <a:pathLst>
              <a:path h="196800" w="18334800">
                <a:moveTo>
                  <a:pt x="0" y="0"/>
                </a:moveTo>
                <a:lnTo>
                  <a:pt x="18334800" y="0"/>
                </a:lnTo>
                <a:lnTo>
                  <a:pt x="18334800" y="196800"/>
                </a:lnTo>
                <a:lnTo>
                  <a:pt x="0" y="19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596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"/>
            <a:ext cx="18334800" cy="196800"/>
          </a:xfrm>
          <a:custGeom>
            <a:avLst/>
            <a:gdLst/>
            <a:ahLst/>
            <a:cxnLst/>
            <a:rect r="r" b="b" t="t" l="l"/>
            <a:pathLst>
              <a:path h="196800" w="18334800">
                <a:moveTo>
                  <a:pt x="0" y="0"/>
                </a:moveTo>
                <a:lnTo>
                  <a:pt x="18334800" y="0"/>
                </a:lnTo>
                <a:lnTo>
                  <a:pt x="18334800" y="196800"/>
                </a:lnTo>
                <a:lnTo>
                  <a:pt x="0" y="19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4825" y="4399950"/>
            <a:ext cx="16858350" cy="1647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b="true" sz="108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Questions?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596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76546" y="3545672"/>
            <a:ext cx="13934898" cy="3195650"/>
          </a:xfrm>
          <a:custGeom>
            <a:avLst/>
            <a:gdLst/>
            <a:ahLst/>
            <a:cxnLst/>
            <a:rect r="r" b="b" t="t" l="l"/>
            <a:pathLst>
              <a:path h="3195650" w="13934898">
                <a:moveTo>
                  <a:pt x="0" y="0"/>
                </a:moveTo>
                <a:lnTo>
                  <a:pt x="13934898" y="0"/>
                </a:lnTo>
                <a:lnTo>
                  <a:pt x="13934898" y="3195650"/>
                </a:lnTo>
                <a:lnTo>
                  <a:pt x="0" y="3195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9563700"/>
            <a:ext cx="18288000" cy="762000"/>
            <a:chOff x="0" y="0"/>
            <a:chExt cx="24384000" cy="10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016000"/>
            </a:xfrm>
            <a:custGeom>
              <a:avLst/>
              <a:gdLst/>
              <a:ahLst/>
              <a:cxnLst/>
              <a:rect r="r" b="b" t="t" l="l"/>
              <a:pathLst>
                <a:path h="10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016000"/>
                  </a:lnTo>
                  <a:lnTo>
                    <a:pt x="0" y="1016000"/>
                  </a:lnTo>
                  <a:close/>
                </a:path>
              </a:pathLst>
            </a:custGeom>
            <a:solidFill>
              <a:srgbClr val="459663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6"/>
            <a:ext cx="18334800" cy="196800"/>
          </a:xfrm>
          <a:custGeom>
            <a:avLst/>
            <a:gdLst/>
            <a:ahLst/>
            <a:cxnLst/>
            <a:rect r="r" b="b" t="t" l="l"/>
            <a:pathLst>
              <a:path h="196800" w="18334800">
                <a:moveTo>
                  <a:pt x="0" y="0"/>
                </a:moveTo>
                <a:lnTo>
                  <a:pt x="18334800" y="0"/>
                </a:lnTo>
                <a:lnTo>
                  <a:pt x="18334800" y="196800"/>
                </a:lnTo>
                <a:lnTo>
                  <a:pt x="0" y="19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DAGkocLucjo</dc:identifier>
  <dcterms:modified xsi:type="dcterms:W3CDTF">2011-08-01T06:04:30Z</dcterms:modified>
  <cp:revision>1</cp:revision>
  <dc:title>2025 City Partner Presentations [Manteca]</dc:title>
</cp:coreProperties>
</file>