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3"/>
  </p:notesMasterIdLst>
  <p:sldIdLst>
    <p:sldId id="285" r:id="rId6"/>
    <p:sldId id="317" r:id="rId7"/>
    <p:sldId id="328" r:id="rId8"/>
    <p:sldId id="320" r:id="rId9"/>
    <p:sldId id="327" r:id="rId10"/>
    <p:sldId id="329" r:id="rId11"/>
    <p:sldId id="298" r:id="rId12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65D"/>
    <a:srgbClr val="730026"/>
    <a:srgbClr val="050F5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12" autoAdjust="0"/>
    <p:restoredTop sz="74229" autoAdjust="0"/>
  </p:normalViewPr>
  <p:slideViewPr>
    <p:cSldViewPr snapToGrid="0">
      <p:cViewPr varScale="1">
        <p:scale>
          <a:sx n="83" d="100"/>
          <a:sy n="83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3407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3407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37BD8993-05DA-4ECD-988D-FA3872770933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37840" cy="463406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70"/>
            <a:ext cx="3037840" cy="463406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0998A130-5296-4AA9-8FAF-B8B29ABAA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77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1400" dirty="0"/>
          </a:p>
          <a:p>
            <a:pPr eaLnBrk="1" hangingPunct="1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8A130-5296-4AA9-8FAF-B8B29ABAA7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56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8A130-5296-4AA9-8FAF-B8B29ABAA7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14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99A35-3944-0A72-1D18-18428BEAE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51FDDE-090A-EB97-3A9C-1718216D47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7F183-9A6C-9734-23CE-1986ADB6C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ADA27-728A-F9B4-3D8B-D1905CCDD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8A130-5296-4AA9-8FAF-B8B29ABAA7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67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8A130-5296-4AA9-8FAF-B8B29ABAA7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40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5E78C-1EFE-72B0-725E-BEB2C7A9A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297F76-E650-B1C8-D280-16575A874F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550D7-691B-2D82-0D58-07D0E4B77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1ACFB-145B-548B-EAE1-401187829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8A130-5296-4AA9-8FAF-B8B29ABAA7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21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8A130-5296-4AA9-8FAF-B8B29ABAA7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19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sign in the middle of a park&#10;&#10;Description automatically generated">
            <a:extLst>
              <a:ext uri="{FF2B5EF4-FFF2-40B4-BE49-F238E27FC236}">
                <a16:creationId xmlns:a16="http://schemas.microsoft.com/office/drawing/2014/main" id="{EC49BCF5-09EE-BB41-8AE0-7F977C4068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1000"/>
          </a:blip>
          <a:srcRect t="31621" b="10772"/>
          <a:stretch/>
        </p:blipFill>
        <p:spPr>
          <a:xfrm>
            <a:off x="0" y="2057400"/>
            <a:ext cx="12195640" cy="42989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A2E746-2969-6F40-BA18-FA280053713F}"/>
              </a:ext>
            </a:extLst>
          </p:cNvPr>
          <p:cNvSpPr/>
          <p:nvPr userDrawn="1"/>
        </p:nvSpPr>
        <p:spPr>
          <a:xfrm>
            <a:off x="0" y="-3022"/>
            <a:ext cx="12192000" cy="1879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EF6C2-01C2-3446-8490-70A174570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858809"/>
            <a:ext cx="12192000" cy="103028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32DB2-3B6A-4E44-B90D-5CB267D5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36711"/>
            <a:ext cx="12192000" cy="1730022"/>
          </a:xfrm>
        </p:spPr>
        <p:txBody>
          <a:bodyPr anchor="b"/>
          <a:lstStyle>
            <a:lvl1pPr algn="ctr">
              <a:defRPr sz="6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9AC967-26EF-3042-B957-406BEA8A70E6}"/>
              </a:ext>
            </a:extLst>
          </p:cNvPr>
          <p:cNvSpPr/>
          <p:nvPr userDrawn="1"/>
        </p:nvSpPr>
        <p:spPr>
          <a:xfrm>
            <a:off x="0" y="1876777"/>
            <a:ext cx="12192000" cy="1806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8589FD-11A3-124A-B99E-92523C6C95B7}"/>
              </a:ext>
            </a:extLst>
          </p:cNvPr>
          <p:cNvSpPr/>
          <p:nvPr userDrawn="1"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5B20AE5-A533-044B-8F2E-3557323A8C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813610" y="595489"/>
            <a:ext cx="2564780" cy="27432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912BEF6-5C35-AE4B-8374-6D2F9B2F31D2}"/>
              </a:ext>
            </a:extLst>
          </p:cNvPr>
          <p:cNvSpPr/>
          <p:nvPr userDrawn="1"/>
        </p:nvSpPr>
        <p:spPr>
          <a:xfrm>
            <a:off x="0" y="6219825"/>
            <a:ext cx="12192000" cy="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5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DA2E746-2969-6F40-BA18-FA280053713F}"/>
              </a:ext>
            </a:extLst>
          </p:cNvPr>
          <p:cNvSpPr/>
          <p:nvPr userDrawn="1"/>
        </p:nvSpPr>
        <p:spPr>
          <a:xfrm>
            <a:off x="0" y="0"/>
            <a:ext cx="12192000" cy="19981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EF6C2-01C2-3446-8490-70A174570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858809"/>
            <a:ext cx="12192000" cy="103028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32DB2-3B6A-4E44-B90D-5CB267D5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036711"/>
            <a:ext cx="12192000" cy="1730022"/>
          </a:xfrm>
        </p:spPr>
        <p:txBody>
          <a:bodyPr anchor="b"/>
          <a:lstStyle>
            <a:lvl1pPr algn="ctr">
              <a:defRPr sz="6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9AC967-26EF-3042-B957-406BEA8A70E6}"/>
              </a:ext>
            </a:extLst>
          </p:cNvPr>
          <p:cNvSpPr/>
          <p:nvPr userDrawn="1"/>
        </p:nvSpPr>
        <p:spPr>
          <a:xfrm>
            <a:off x="0" y="1998133"/>
            <a:ext cx="12192000" cy="1806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8589FD-11A3-124A-B99E-92523C6C95B7}"/>
              </a:ext>
            </a:extLst>
          </p:cNvPr>
          <p:cNvSpPr/>
          <p:nvPr userDrawn="1"/>
        </p:nvSpPr>
        <p:spPr>
          <a:xfrm>
            <a:off x="0" y="6299200"/>
            <a:ext cx="12192000" cy="55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BA40FE-FA97-0842-96A2-2FFDEAFA79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13610" y="595489"/>
            <a:ext cx="256478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0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7034E7-B0D1-0B42-8E45-577733021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>
            <a:off x="0" y="1304926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44" y="201789"/>
            <a:ext cx="12008556" cy="943152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932" y="1593675"/>
            <a:ext cx="11741803" cy="4583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7146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0" y="0"/>
            <a:ext cx="28673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-505180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7034E7-B0D1-0B42-8E45-577733021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40089" y="201789"/>
            <a:ext cx="1787199" cy="1911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622" y="201789"/>
            <a:ext cx="8963378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8622" y="1332089"/>
            <a:ext cx="8535757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834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13" name="Picture 12" descr="A clock is shown at the park&#10;&#10;Description automatically generated">
            <a:extLst>
              <a:ext uri="{FF2B5EF4-FFF2-40B4-BE49-F238E27FC236}">
                <a16:creationId xmlns:a16="http://schemas.microsoft.com/office/drawing/2014/main" id="{3DB60FAD-48E3-034F-A656-5332A0CAD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110" r="63021"/>
          <a:stretch/>
        </p:blipFill>
        <p:spPr>
          <a:xfrm>
            <a:off x="0" y="0"/>
            <a:ext cx="2980266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1EF4CE-5DDF-7A46-B446-456FF60B37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8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5" name="Picture 4" descr="A large green field with trees in the background&#10;&#10;Description automatically generated">
            <a:extLst>
              <a:ext uri="{FF2B5EF4-FFF2-40B4-BE49-F238E27FC236}">
                <a16:creationId xmlns:a16="http://schemas.microsoft.com/office/drawing/2014/main" id="{7CF5071A-8791-1147-A123-9A7E5BB0ED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459" r="42665"/>
          <a:stretch/>
        </p:blipFill>
        <p:spPr>
          <a:xfrm>
            <a:off x="0" y="0"/>
            <a:ext cx="2980264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1E9448-55A8-6643-868D-69B63025B1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4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6" name="Picture 5" descr="A building with a clock on the side of a road&#10;&#10;Description automatically generated">
            <a:extLst>
              <a:ext uri="{FF2B5EF4-FFF2-40B4-BE49-F238E27FC236}">
                <a16:creationId xmlns:a16="http://schemas.microsoft.com/office/drawing/2014/main" id="{1C49287E-7784-484D-945E-D2C190BD8B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357" r="35904"/>
          <a:stretch/>
        </p:blipFill>
        <p:spPr>
          <a:xfrm>
            <a:off x="0" y="-2"/>
            <a:ext cx="2980264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C6BD46-9B20-FC49-97D5-D857D3FFC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25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13" name="Picture 12" descr="A view of a city&#10;&#10;Description automatically generated">
            <a:extLst>
              <a:ext uri="{FF2B5EF4-FFF2-40B4-BE49-F238E27FC236}">
                <a16:creationId xmlns:a16="http://schemas.microsoft.com/office/drawing/2014/main" id="{F59C4A4B-1A48-C641-89B3-13EFBE7A78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8263" r="22859"/>
          <a:stretch/>
        </p:blipFill>
        <p:spPr>
          <a:xfrm>
            <a:off x="0" y="0"/>
            <a:ext cx="2980265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F18585-8AA4-C845-BB7A-32DEB28549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3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5" name="Picture 4" descr="A city street&#10;&#10;Description automatically generated">
            <a:extLst>
              <a:ext uri="{FF2B5EF4-FFF2-40B4-BE49-F238E27FC236}">
                <a16:creationId xmlns:a16="http://schemas.microsoft.com/office/drawing/2014/main" id="{3FD91C35-5BB0-A144-9852-F40A0EB0DE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561" r="61985"/>
          <a:stretch/>
        </p:blipFill>
        <p:spPr>
          <a:xfrm>
            <a:off x="0" y="0"/>
            <a:ext cx="2980265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622896-3932-244D-AA66-25C3A006E5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0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6" name="Picture 5" descr="A highway filled with lots of green grass&#10;&#10;Description automatically generated">
            <a:extLst>
              <a:ext uri="{FF2B5EF4-FFF2-40B4-BE49-F238E27FC236}">
                <a16:creationId xmlns:a16="http://schemas.microsoft.com/office/drawing/2014/main" id="{57997305-5058-6141-A5BD-1D70563030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895" r="36250"/>
          <a:stretch/>
        </p:blipFill>
        <p:spPr>
          <a:xfrm>
            <a:off x="0" y="0"/>
            <a:ext cx="2980266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D902F3-CACF-6F4F-B794-07F3273FC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12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5" name="Picture 4" descr="A close up of a busy city street&#10;&#10;Description automatically generated">
            <a:extLst>
              <a:ext uri="{FF2B5EF4-FFF2-40B4-BE49-F238E27FC236}">
                <a16:creationId xmlns:a16="http://schemas.microsoft.com/office/drawing/2014/main" id="{514F1DBC-4C81-EF4B-9F24-D84FB6B57D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478" r="35646"/>
          <a:stretch/>
        </p:blipFill>
        <p:spPr>
          <a:xfrm>
            <a:off x="-45" y="0"/>
            <a:ext cx="2980309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12FB13-6543-1443-98A4-D5A4A60CC9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66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A02B75-DE37-7541-8E42-DCD28504915A}"/>
              </a:ext>
            </a:extLst>
          </p:cNvPr>
          <p:cNvSpPr/>
          <p:nvPr userDrawn="1"/>
        </p:nvSpPr>
        <p:spPr>
          <a:xfrm rot="5400000">
            <a:off x="419729" y="3099870"/>
            <a:ext cx="6858001" cy="658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14" name="Picture 13" descr="A sign on the side of a road&#10;&#10;Description automatically generated">
            <a:extLst>
              <a:ext uri="{FF2B5EF4-FFF2-40B4-BE49-F238E27FC236}">
                <a16:creationId xmlns:a16="http://schemas.microsoft.com/office/drawing/2014/main" id="{A04C20CD-0D77-024A-BF3F-0D192FC72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48" r="22824"/>
          <a:stretch/>
        </p:blipFill>
        <p:spPr>
          <a:xfrm>
            <a:off x="0" y="-1"/>
            <a:ext cx="2980265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8CDAF1-4658-B340-9D95-6D693CED3D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39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E2DF4C5-44B1-ED4F-8F9E-C0B805E3D05F}"/>
              </a:ext>
            </a:extLst>
          </p:cNvPr>
          <p:cNvSpPr/>
          <p:nvPr userDrawn="1"/>
        </p:nvSpPr>
        <p:spPr>
          <a:xfrm>
            <a:off x="2980265" y="0"/>
            <a:ext cx="42897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844FDC-D0EF-E24A-8BF3-39EFFBBDBD85}"/>
              </a:ext>
            </a:extLst>
          </p:cNvPr>
          <p:cNvSpPr/>
          <p:nvPr userDrawn="1"/>
        </p:nvSpPr>
        <p:spPr>
          <a:xfrm rot="5400000">
            <a:off x="36685" y="3372557"/>
            <a:ext cx="6858001" cy="1128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A02B75-DE37-7541-8E42-DCD28504915A}"/>
              </a:ext>
            </a:extLst>
          </p:cNvPr>
          <p:cNvSpPr/>
          <p:nvPr userDrawn="1"/>
        </p:nvSpPr>
        <p:spPr>
          <a:xfrm rot="5400000">
            <a:off x="419729" y="3099870"/>
            <a:ext cx="6858001" cy="658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AF401B-447A-9641-A9ED-B435D6471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756" y="201789"/>
            <a:ext cx="8489244" cy="94315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6D290-FE61-9140-85A9-169E0A227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2756" y="1332089"/>
            <a:ext cx="8061623" cy="532412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2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8CDAF1-4658-B340-9D95-6D693CED3D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  <p:pic>
        <p:nvPicPr>
          <p:cNvPr id="5" name="Picture 4" descr="A building that has a sign on the side of a road&#10;&#10;Description automatically generated">
            <a:extLst>
              <a:ext uri="{FF2B5EF4-FFF2-40B4-BE49-F238E27FC236}">
                <a16:creationId xmlns:a16="http://schemas.microsoft.com/office/drawing/2014/main" id="{ED5EC87E-9B61-C24F-B024-4F68751EB3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4900" r="38243"/>
          <a:stretch/>
        </p:blipFill>
        <p:spPr>
          <a:xfrm>
            <a:off x="0" y="-1"/>
            <a:ext cx="29802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36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BB1572C-655C-CA4E-AC06-43BAC84A7C21}"/>
              </a:ext>
            </a:extLst>
          </p:cNvPr>
          <p:cNvSpPr/>
          <p:nvPr userDrawn="1"/>
        </p:nvSpPr>
        <p:spPr>
          <a:xfrm>
            <a:off x="0" y="0"/>
            <a:ext cx="12192000" cy="45894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E34C8-F48B-FC40-B824-0990F9B0A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4C6D8-A988-E741-9285-E426F96D3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54222"/>
            <a:ext cx="10515600" cy="123542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17BB14-6A2D-434E-B541-7FD638855D84}"/>
              </a:ext>
            </a:extLst>
          </p:cNvPr>
          <p:cNvSpPr/>
          <p:nvPr userDrawn="1"/>
        </p:nvSpPr>
        <p:spPr>
          <a:xfrm>
            <a:off x="0" y="4589463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AAD944-BBC1-E448-A98F-DE05264CF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58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AD808F-E99C-C74D-A186-98D7C4138F8C}"/>
              </a:ext>
            </a:extLst>
          </p:cNvPr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BC3728-8EF1-8644-9752-44C97F436AFE}"/>
              </a:ext>
            </a:extLst>
          </p:cNvPr>
          <p:cNvSpPr/>
          <p:nvPr userDrawn="1"/>
        </p:nvSpPr>
        <p:spPr>
          <a:xfrm>
            <a:off x="0" y="1304926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70A90-4FED-7D49-BFE8-B00C1BDF0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89" y="365126"/>
            <a:ext cx="11798247" cy="760414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44EB0-60ED-5A43-A1C9-0582F35715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3511" y="1825625"/>
            <a:ext cx="5726289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24BD2-103C-6544-8E4F-1920EA5D5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2628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FCA483-2FCE-E24F-8470-0B8D467BF9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99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F4394-9131-4A49-ABD8-B438A9279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5B697-7B89-3E47-9A20-F6F690DAF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4E990B-5847-2841-B33D-ABC823366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1AF58-A5CB-6A4A-B22F-3C530900B8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2BDB25-E280-6A4B-BE59-A1D7CBC283D1}"/>
              </a:ext>
            </a:extLst>
          </p:cNvPr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A16D51-C1F0-E74F-A803-4956ADCD6AA1}"/>
              </a:ext>
            </a:extLst>
          </p:cNvPr>
          <p:cNvSpPr/>
          <p:nvPr userDrawn="1"/>
        </p:nvSpPr>
        <p:spPr>
          <a:xfrm>
            <a:off x="0" y="1304926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2DF2E22-A537-8F45-9BD9-AC453E6C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89" y="365126"/>
            <a:ext cx="11798247" cy="760414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108DE9-CB87-0946-B7F4-C3D7834373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8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C3DE265-1F7E-5C48-B779-015BDD5F3090}"/>
              </a:ext>
            </a:extLst>
          </p:cNvPr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98C770-9653-CC47-8415-F0D20F2FFB18}"/>
              </a:ext>
            </a:extLst>
          </p:cNvPr>
          <p:cNvSpPr/>
          <p:nvPr userDrawn="1"/>
        </p:nvSpPr>
        <p:spPr>
          <a:xfrm>
            <a:off x="0" y="1304926"/>
            <a:ext cx="12192000" cy="1287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625CB5-A88C-3348-AA07-EE5821C1C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89" y="365126"/>
            <a:ext cx="11798247" cy="760414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1C7E8C-62A2-A94C-8769-468591E30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619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CAD0E4-D7BD-AC4E-B733-4B54BE5ABD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19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BB5D59-8E83-4D43-9206-D464D3969C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307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7EFF6-AB05-E64E-851B-6C9B0D2C2C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72202" y="5637918"/>
            <a:ext cx="1007969" cy="107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9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68DE62-915C-3045-AF65-3ACDA0753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FF16EB-0893-F340-A88A-6B077A2E7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BE977-B3EC-C04B-B034-38DE6A81D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87A67-E178-C342-B8AE-ED84792E2D87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51617-2207-4C4E-BA55-959F24E25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414F3-66EC-0F41-BEFF-5FC482ACB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F4058-2981-9D49-80A6-338471732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50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793BF3-C82A-4141-808A-13AE63771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36" y="3438144"/>
            <a:ext cx="12192000" cy="1743032"/>
          </a:xfrm>
        </p:spPr>
        <p:txBody>
          <a:bodyPr>
            <a:normAutofit fontScale="90000"/>
          </a:bodyPr>
          <a:lstStyle/>
          <a:p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AB 2561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Vacancies, Recruitment and Retention Efforts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0821" y="5516372"/>
            <a:ext cx="11960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Presented by: Stephanie Van Steyn, Director of Human Resources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AA0115-06C6-612B-7152-48BA2A2149E7}"/>
              </a:ext>
            </a:extLst>
          </p:cNvPr>
          <p:cNvSpPr txBox="1"/>
          <p:nvPr/>
        </p:nvSpPr>
        <p:spPr>
          <a:xfrm>
            <a:off x="7728559" y="250521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City Council Meeting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June 3, 2025</a:t>
            </a:r>
          </a:p>
        </p:txBody>
      </p:sp>
    </p:spTree>
    <p:extLst>
      <p:ext uri="{BB962C8B-B14F-4D97-AF65-F5344CB8AC3E}">
        <p14:creationId xmlns:p14="http://schemas.microsoft.com/office/powerpoint/2010/main" val="270778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44" y="250521"/>
            <a:ext cx="12008556" cy="943152"/>
          </a:xfrm>
        </p:spPr>
        <p:txBody>
          <a:bodyPr/>
          <a:lstStyle/>
          <a:p>
            <a:r>
              <a:rPr lang="en-US" dirty="0"/>
              <a:t>AB 2561 / Government Code Section 3502.3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67" y="1697640"/>
            <a:ext cx="10818854" cy="4031828"/>
          </a:xfrm>
        </p:spPr>
        <p:txBody>
          <a:bodyPr>
            <a:normAutofit/>
          </a:bodyPr>
          <a:lstStyle/>
          <a:p>
            <a:r>
              <a:rPr lang="en-US" dirty="0"/>
              <a:t>Assembly Bill 2561 – became effective this year- 2025.</a:t>
            </a:r>
          </a:p>
          <a:p>
            <a:r>
              <a:rPr lang="en-US" dirty="0"/>
              <a:t>Requires Public Agencies to hold at least one (1) public hearing per fiscal year to discuss vacancies, recruitment and retention efforts.</a:t>
            </a:r>
          </a:p>
          <a:p>
            <a:r>
              <a:rPr lang="en-US" dirty="0"/>
              <a:t>AB 2561 introduced to address the issue of job vacancies in local government which adversely affects the delivery of public services and employee workload.</a:t>
            </a:r>
          </a:p>
          <a:p>
            <a:r>
              <a:rPr lang="en-US" dirty="0"/>
              <a:t>Employee Organization Participation – Notified the 7 Bargaining Units of this Public Hearing.</a:t>
            </a:r>
          </a:p>
          <a:p>
            <a:pPr marL="914400" lvl="2" indent="0">
              <a:buNone/>
            </a:pP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3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62B1F-5BA8-01B5-8893-2A6C4F80B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1E6E1-7168-E968-765C-A11EF537E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44" y="250521"/>
            <a:ext cx="12008556" cy="943152"/>
          </a:xfrm>
        </p:spPr>
        <p:txBody>
          <a:bodyPr/>
          <a:lstStyle/>
          <a:p>
            <a:r>
              <a:rPr lang="en-US" dirty="0"/>
              <a:t>Vacancy Rates – By Bargaining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55FEA-81B4-030F-242E-3DEE32DDA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467" y="1697640"/>
            <a:ext cx="10818854" cy="4031828"/>
          </a:xfrm>
        </p:spPr>
        <p:txBody>
          <a:bodyPr>
            <a:normAutofit/>
          </a:bodyPr>
          <a:lstStyle/>
          <a:p>
            <a:r>
              <a:rPr lang="en-US" dirty="0"/>
              <a:t>If a single bargaining unit meets or exceeds 20% of authorized full-time positions, the City must provide additional recruitment and retention information.</a:t>
            </a:r>
          </a:p>
          <a:p>
            <a:pPr lvl="1"/>
            <a:r>
              <a:rPr lang="en-US" dirty="0"/>
              <a:t># vacancies</a:t>
            </a:r>
          </a:p>
          <a:p>
            <a:pPr lvl="1"/>
            <a:r>
              <a:rPr lang="en-US" dirty="0"/>
              <a:t># applicants</a:t>
            </a:r>
          </a:p>
          <a:p>
            <a:pPr lvl="1"/>
            <a:r>
              <a:rPr lang="en-US" dirty="0"/>
              <a:t>Average # days to fill positions</a:t>
            </a:r>
          </a:p>
          <a:p>
            <a:pPr lvl="1"/>
            <a:r>
              <a:rPr lang="en-US" dirty="0"/>
              <a:t>Opportunities to improve compensation and working conditions</a:t>
            </a:r>
          </a:p>
          <a:p>
            <a:endParaRPr lang="en-US" dirty="0"/>
          </a:p>
          <a:p>
            <a:r>
              <a:rPr lang="en-US" dirty="0"/>
              <a:t>None of the City’s bargaining units are at a 20% vacancy rate.</a:t>
            </a:r>
          </a:p>
          <a:p>
            <a:pPr marL="914400" lvl="2" indent="0">
              <a:buNone/>
            </a:pP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96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7C2DA-3D30-4FE3-3DBF-EA6589556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F339-DE58-2937-561A-847C85798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Vacancy Rates – By Bargaining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4F9E8-8AB8-90F0-F70D-69EF47925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98" y="1489501"/>
            <a:ext cx="11741803" cy="5264326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100" i="1" dirty="0"/>
          </a:p>
          <a:p>
            <a:endParaRPr lang="en-US" sz="1100" i="1" dirty="0"/>
          </a:p>
          <a:p>
            <a:endParaRPr lang="en-US" sz="1100" i="1" dirty="0"/>
          </a:p>
          <a:p>
            <a:endParaRPr lang="en-US" sz="1100" i="1" dirty="0"/>
          </a:p>
          <a:p>
            <a:endParaRPr lang="en-US" sz="1100" i="1" dirty="0"/>
          </a:p>
          <a:p>
            <a:endParaRPr lang="en-US" sz="1100" i="1" dirty="0"/>
          </a:p>
          <a:p>
            <a:endParaRPr lang="en-US" sz="1100" i="1" dirty="0"/>
          </a:p>
          <a:p>
            <a:pPr marL="0" indent="0">
              <a:buNone/>
            </a:pPr>
            <a:endParaRPr lang="en-US" sz="1100" i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3CCBF05-29E0-81EF-58BA-D4AFE3DF1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917820"/>
              </p:ext>
            </p:extLst>
          </p:nvPr>
        </p:nvGraphicFramePr>
        <p:xfrm>
          <a:off x="563350" y="1940892"/>
          <a:ext cx="9124659" cy="3608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6037">
                  <a:extLst>
                    <a:ext uri="{9D8B030D-6E8A-4147-A177-3AD203B41FA5}">
                      <a16:colId xmlns:a16="http://schemas.microsoft.com/office/drawing/2014/main" val="2771625067"/>
                    </a:ext>
                  </a:extLst>
                </a:gridCol>
                <a:gridCol w="1578134">
                  <a:extLst>
                    <a:ext uri="{9D8B030D-6E8A-4147-A177-3AD203B41FA5}">
                      <a16:colId xmlns:a16="http://schemas.microsoft.com/office/drawing/2014/main" val="4087434772"/>
                    </a:ext>
                  </a:extLst>
                </a:gridCol>
                <a:gridCol w="1578134">
                  <a:extLst>
                    <a:ext uri="{9D8B030D-6E8A-4147-A177-3AD203B41FA5}">
                      <a16:colId xmlns:a16="http://schemas.microsoft.com/office/drawing/2014/main" val="684979748"/>
                    </a:ext>
                  </a:extLst>
                </a:gridCol>
                <a:gridCol w="1573216">
                  <a:extLst>
                    <a:ext uri="{9D8B030D-6E8A-4147-A177-3AD203B41FA5}">
                      <a16:colId xmlns:a16="http://schemas.microsoft.com/office/drawing/2014/main" val="1238237790"/>
                    </a:ext>
                  </a:extLst>
                </a:gridCol>
                <a:gridCol w="1519138">
                  <a:extLst>
                    <a:ext uri="{9D8B030D-6E8A-4147-A177-3AD203B41FA5}">
                      <a16:colId xmlns:a16="http://schemas.microsoft.com/office/drawing/2014/main" val="308910955"/>
                    </a:ext>
                  </a:extLst>
                </a:gridCol>
              </a:tblGrid>
              <a:tr h="5593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Bargaining Unit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# Current Members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Total Covered Positions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Vacancies as of May 2025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Vacancy Rate (%)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120131"/>
                  </a:ext>
                </a:extLst>
              </a:tr>
              <a:tr h="4754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TSS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4%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0576111"/>
                  </a:ext>
                </a:extLst>
              </a:tr>
              <a:tr h="46199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General Services/OE3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139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151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8%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696278"/>
                  </a:ext>
                </a:extLst>
              </a:tr>
              <a:tr h="5593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Mid-Manager Association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9%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9593321"/>
                  </a:ext>
                </a:extLst>
              </a:tr>
              <a:tr h="3915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MPEA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3%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6824188"/>
                  </a:ext>
                </a:extLst>
              </a:tr>
              <a:tr h="3635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MPOA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75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1%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4713469"/>
                  </a:ext>
                </a:extLst>
              </a:tr>
              <a:tr h="3635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MPSMA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10%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475528"/>
                  </a:ext>
                </a:extLst>
              </a:tr>
              <a:tr h="4334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Fire Unit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0%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6066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538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6BA96-88BC-E5D0-5733-A4725A06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BC58-79F4-BA96-E17D-70FD4B107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City-Wide Vacancy Rate, Recruitment and Retention Efforts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48DE6-35F2-93FC-57A5-99297711A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40" y="1655180"/>
            <a:ext cx="11009950" cy="490468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sz="1100" i="1" dirty="0"/>
          </a:p>
          <a:p>
            <a:pPr lvl="1"/>
            <a:endParaRPr lang="en-US" sz="1100" i="1" dirty="0"/>
          </a:p>
          <a:p>
            <a:pPr lvl="1"/>
            <a:endParaRPr lang="en-US" sz="1100" i="1" dirty="0"/>
          </a:p>
          <a:p>
            <a:r>
              <a:rPr lang="en-US" dirty="0"/>
              <a:t>Decrease from 8% to 5% (Start to End of FY)</a:t>
            </a:r>
          </a:p>
          <a:p>
            <a:r>
              <a:rPr lang="en-US" dirty="0"/>
              <a:t>Net 5 new positions added to FY24/25 budget = filled</a:t>
            </a:r>
          </a:p>
          <a:p>
            <a:r>
              <a:rPr lang="en-US" dirty="0"/>
              <a:t>47 requisitions for job openings</a:t>
            </a:r>
          </a:p>
          <a:p>
            <a:r>
              <a:rPr lang="en-US" dirty="0"/>
              <a:t>22 Internal Job Promotions (also contribute to vacancies)</a:t>
            </a:r>
          </a:p>
          <a:p>
            <a:r>
              <a:rPr lang="en-US" dirty="0"/>
              <a:t>11 Flex Staffing reclassifications and 4 job reclassifications from studies</a:t>
            </a:r>
          </a:p>
          <a:p>
            <a:r>
              <a:rPr lang="en-US" dirty="0"/>
              <a:t>Flex Staffing arrangements – TSS, OE3, MMA (new in 2024) – promotes retention and promotional growth </a:t>
            </a:r>
          </a:p>
          <a:p>
            <a:r>
              <a:rPr lang="en-US" dirty="0"/>
              <a:t>HR Outreach/Networking – Participation in job fairs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D10E89A-4530-1B58-B275-DDE891193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349874"/>
              </p:ext>
            </p:extLst>
          </p:nvPr>
        </p:nvGraphicFramePr>
        <p:xfrm>
          <a:off x="393540" y="1655180"/>
          <a:ext cx="81280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43786096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6658333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7656737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9155323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17719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FTEs-FY 25/25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Vacancies at Start of 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Vacancy Rate</a:t>
                      </a:r>
                    </a:p>
                    <a:p>
                      <a:pPr algn="ctr"/>
                      <a:r>
                        <a:rPr lang="en-US" dirty="0"/>
                        <a:t>Start of 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Current Vacancies (May 2025)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Current Vacancy Rate</a:t>
                      </a:r>
                    </a:p>
                    <a:p>
                      <a:pPr algn="ctr"/>
                      <a:r>
                        <a:rPr lang="en-US" dirty="0"/>
                        <a:t>(May 2025)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59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026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65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7A1E-41E6-5AC9-7E5C-413E8126E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Council Resolution – Fiscal Year 2024/25 Vacancy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0238C-8726-900A-0263-00969F217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98" y="1802020"/>
            <a:ext cx="11741803" cy="4583288"/>
          </a:xfrm>
        </p:spPr>
        <p:txBody>
          <a:bodyPr/>
          <a:lstStyle/>
          <a:p>
            <a:r>
              <a:rPr lang="en-US" dirty="0"/>
              <a:t>Human Resources Recommends City Council receive this report.</a:t>
            </a:r>
          </a:p>
          <a:p>
            <a:r>
              <a:rPr lang="en-US" dirty="0"/>
              <a:t>Approve the Resolution attached to the Staff Report.</a:t>
            </a:r>
          </a:p>
        </p:txBody>
      </p:sp>
    </p:spTree>
    <p:extLst>
      <p:ext uri="{BB962C8B-B14F-4D97-AF65-F5344CB8AC3E}">
        <p14:creationId xmlns:p14="http://schemas.microsoft.com/office/powerpoint/2010/main" val="3510857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793BF3-C82A-4141-808A-13AE63771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462528"/>
            <a:ext cx="12192000" cy="1576460"/>
          </a:xfrm>
        </p:spPr>
        <p:txBody>
          <a:bodyPr>
            <a:normAutofit/>
          </a:bodyPr>
          <a:lstStyle/>
          <a:p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985" y="5144916"/>
            <a:ext cx="11960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WOOT </a:t>
            </a:r>
          </a:p>
          <a:p>
            <a:pPr algn="ctr"/>
            <a:r>
              <a:rPr lang="en-US" dirty="0"/>
              <a:t>#TEAMMANTECA </a:t>
            </a:r>
          </a:p>
        </p:txBody>
      </p:sp>
    </p:spTree>
    <p:extLst>
      <p:ext uri="{BB962C8B-B14F-4D97-AF65-F5344CB8AC3E}">
        <p14:creationId xmlns:p14="http://schemas.microsoft.com/office/powerpoint/2010/main" val="23981098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3">
      <a:dk1>
        <a:srgbClr val="7C172C"/>
      </a:dk1>
      <a:lt1>
        <a:srgbClr val="FFFFFF"/>
      </a:lt1>
      <a:dk2>
        <a:srgbClr val="0C1138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2B8DA971D1B4791A0958381C5800B" ma:contentTypeVersion="1" ma:contentTypeDescription="Create a new document." ma:contentTypeScope="" ma:versionID="6bcdf55445e8dc0a0c83e87e5550f3d2">
  <xsd:schema xmlns:xsd="http://www.w3.org/2001/XMLSchema" xmlns:xs="http://www.w3.org/2001/XMLSchema" xmlns:p="http://schemas.microsoft.com/office/2006/metadata/properties" xmlns:ns1="http://schemas.microsoft.com/sharepoint/v3" xmlns:ns2="07585db3-bf97-47bc-bc3b-54c3be04da9c" xmlns:ns3="http://schemas.microsoft.com/sharepoint/v3/fields" targetNamespace="http://schemas.microsoft.com/office/2006/metadata/properties" ma:root="true" ma:fieldsID="142444b140de0c783d63f21fd3ad9036" ns1:_="" ns2:_="" ns3:_="">
    <xsd:import namespace="http://schemas.microsoft.com/sharepoint/v3"/>
    <xsd:import namespace="07585db3-bf97-47bc-bc3b-54c3be04da9c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_Status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2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3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585db3-bf97-47bc-bc3b-54c3be04da9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11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tatus xmlns="http://schemas.microsoft.com/sharepoint/v3/fields">Not Started</_Status>
    <PublishingExpirationDate xmlns="http://schemas.microsoft.com/sharepoint/v3" xsi:nil="true"/>
    <PublishingStartDate xmlns="http://schemas.microsoft.com/sharepoint/v3" xsi:nil="true"/>
    <_dlc_DocId xmlns="07585db3-bf97-47bc-bc3b-54c3be04da9c">DS6S4WKU732Q-335-2</_dlc_DocId>
    <_dlc_DocIdUrl xmlns="07585db3-bf97-47bc-bc3b-54c3be04da9c">
      <Url>http://intranet/cityclerk/_layouts/DocIdRedir.aspx?ID=DS6S4WKU732Q-335-2</Url>
      <Description>DS6S4WKU732Q-335-2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1D4A7C-6336-454F-9390-22399080158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8CBA675-B9D6-4486-A9A3-4B4778C9EF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7585db3-bf97-47bc-bc3b-54c3be04da9c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CD918B-90C3-4428-AB58-D10245F42E93}">
  <ds:schemaRefs>
    <ds:schemaRef ds:uri="http://schemas.microsoft.com/sharepoint/v3/field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http://purl.org/dc/dcmitype/"/>
    <ds:schemaRef ds:uri="http://schemas.microsoft.com/sharepoint/v3"/>
    <ds:schemaRef ds:uri="http://purl.org/dc/terms/"/>
    <ds:schemaRef ds:uri="07585db3-bf97-47bc-bc3b-54c3be04da9c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3C4E7453-E823-4421-8AA4-A43F9CC97A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16474</TotalTime>
  <Words>398</Words>
  <Application>Microsoft Office PowerPoint</Application>
  <PresentationFormat>Widescreen</PresentationFormat>
  <Paragraphs>108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 Narrow</vt:lpstr>
      <vt:lpstr>Arial</vt:lpstr>
      <vt:lpstr>Calibri</vt:lpstr>
      <vt:lpstr>Calibri Light</vt:lpstr>
      <vt:lpstr>1_Office Theme</vt:lpstr>
      <vt:lpstr>  AB 2561 Vacancies, Recruitment and Retention Efforts</vt:lpstr>
      <vt:lpstr>AB 2561 / Government Code Section 3502.3</vt:lpstr>
      <vt:lpstr>Vacancy Rates – By Bargaining Unit</vt:lpstr>
      <vt:lpstr>Vacancy Rates – By Bargaining Unit</vt:lpstr>
      <vt:lpstr>City-Wide Vacancy Rate, Recruitment and Retention Efforts</vt:lpstr>
      <vt:lpstr>Council Resolution – Fiscal Year 2024/25 Vacancy Report</vt:lpstr>
      <vt:lpstr> </vt:lpstr>
    </vt:vector>
  </TitlesOfParts>
  <Company>City of Manteca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Ferriera, Johanna</dc:creator>
  <cp:lastModifiedBy>Stephanie Van Steyn</cp:lastModifiedBy>
  <cp:revision>273</cp:revision>
  <cp:lastPrinted>2025-03-12T16:00:28Z</cp:lastPrinted>
  <dcterms:created xsi:type="dcterms:W3CDTF">2020-02-25T15:15:05Z</dcterms:created>
  <dcterms:modified xsi:type="dcterms:W3CDTF">2025-05-12T17:41:25Z</dcterms:modified>
  <cp:contentStatus>Not Started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0x0101006B22B8DA971D1B4791A0958381C5800B</vt:lpwstr>
  </property>
  <property fmtid="{D5CDD505-2E9C-101B-9397-08002B2CF9AE}" pid="3" name="_dlc_DocIdItemGuid">
    <vt:lpwstr>ffa10527-abed-4635-b6c1-9630387f80f1</vt:lpwstr>
  </property>
</Properties>
</file>